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5" r:id="rId68"/>
    <p:sldId id="326" r:id="rId69"/>
    <p:sldId id="327" r:id="rId70"/>
    <p:sldId id="328" r:id="rId71"/>
    <p:sldId id="322" r:id="rId72"/>
    <p:sldId id="323" r:id="rId73"/>
    <p:sldId id="324"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p:cViewPr varScale="1">
        <p:scale>
          <a:sx n="74" d="100"/>
          <a:sy n="74" d="100"/>
        </p:scale>
        <p:origin x="4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3A70B132-C9C4-4C5E-994B-F82D3BA631B2}" type="datetimeFigureOut">
              <a:rPr lang="en-IN" smtClean="0"/>
              <a:t>28-02-2022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3642508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A70B132-C9C4-4C5E-994B-F82D3BA631B2}" type="datetimeFigureOut">
              <a:rPr lang="en-IN" smtClean="0"/>
              <a:t>28-02-2022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1812620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A70B132-C9C4-4C5E-994B-F82D3BA631B2}" type="datetimeFigureOut">
              <a:rPr lang="en-IN" smtClean="0"/>
              <a:t>28-02-2022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65692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3A70B132-C9C4-4C5E-994B-F82D3BA631B2}" type="datetimeFigureOut">
              <a:rPr lang="en-IN" smtClean="0"/>
              <a:t>28-02-2022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3835358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70B132-C9C4-4C5E-994B-F82D3BA631B2}" type="datetimeFigureOut">
              <a:rPr lang="en-IN" smtClean="0"/>
              <a:t>28-02-2022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402772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3A70B132-C9C4-4C5E-994B-F82D3BA631B2}" type="datetimeFigureOut">
              <a:rPr lang="en-IN" smtClean="0"/>
              <a:t>28-02-2022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1876804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3A70B132-C9C4-4C5E-994B-F82D3BA631B2}" type="datetimeFigureOut">
              <a:rPr lang="en-IN" smtClean="0"/>
              <a:t>28-02-2022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34345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3A70B132-C9C4-4C5E-994B-F82D3BA631B2}" type="datetimeFigureOut">
              <a:rPr lang="en-IN" smtClean="0"/>
              <a:t>28-02-2022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1062854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70B132-C9C4-4C5E-994B-F82D3BA631B2}" type="datetimeFigureOut">
              <a:rPr lang="en-IN" smtClean="0"/>
              <a:t>28-02-2022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421120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70B132-C9C4-4C5E-994B-F82D3BA631B2}" type="datetimeFigureOut">
              <a:rPr lang="en-IN" smtClean="0"/>
              <a:t>28-02-2022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210564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70B132-C9C4-4C5E-994B-F82D3BA631B2}" type="datetimeFigureOut">
              <a:rPr lang="en-IN" smtClean="0"/>
              <a:t>28-02-2022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13F377-0E0D-4E4C-B94B-526BBBC7AF55}" type="slidenum">
              <a:rPr lang="en-IN" smtClean="0"/>
              <a:t>‹#›</a:t>
            </a:fld>
            <a:endParaRPr lang="en-IN"/>
          </a:p>
        </p:txBody>
      </p:sp>
    </p:spTree>
    <p:extLst>
      <p:ext uri="{BB962C8B-B14F-4D97-AF65-F5344CB8AC3E}">
        <p14:creationId xmlns:p14="http://schemas.microsoft.com/office/powerpoint/2010/main" val="2249114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0B132-C9C4-4C5E-994B-F82D3BA631B2}" type="datetimeFigureOut">
              <a:rPr lang="en-IN" smtClean="0"/>
              <a:t>28-02-2022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3F377-0E0D-4E4C-B94B-526BBBC7AF55}" type="slidenum">
              <a:rPr lang="en-IN" smtClean="0"/>
              <a:t>‹#›</a:t>
            </a:fld>
            <a:endParaRPr lang="en-IN"/>
          </a:p>
        </p:txBody>
      </p:sp>
    </p:spTree>
    <p:extLst>
      <p:ext uri="{BB962C8B-B14F-4D97-AF65-F5344CB8AC3E}">
        <p14:creationId xmlns:p14="http://schemas.microsoft.com/office/powerpoint/2010/main" val="864633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938485"/>
          </a:xfrm>
        </p:spPr>
        <p:txBody>
          <a:bodyPr/>
          <a:lstStyle/>
          <a:p>
            <a:r>
              <a:rPr lang="en-US" dirty="0" smtClean="0"/>
              <a:t>Unit-III</a:t>
            </a:r>
            <a:endParaRPr lang="en-IN" dirty="0"/>
          </a:p>
        </p:txBody>
      </p:sp>
      <p:sp>
        <p:nvSpPr>
          <p:cNvPr id="3" name="Subtitle 2"/>
          <p:cNvSpPr>
            <a:spLocks noGrp="1"/>
          </p:cNvSpPr>
          <p:nvPr>
            <p:ph type="subTitle" idx="1"/>
          </p:nvPr>
        </p:nvSpPr>
        <p:spPr>
          <a:xfrm>
            <a:off x="1631504" y="2492896"/>
            <a:ext cx="9144000" cy="2419250"/>
          </a:xfrm>
        </p:spPr>
        <p:txBody>
          <a:bodyPr>
            <a:normAutofit fontScale="92500"/>
          </a:bodyPr>
          <a:lstStyle/>
          <a:p>
            <a:pPr algn="just"/>
            <a:r>
              <a:rPr lang="en-IN" b="1" dirty="0" smtClean="0"/>
              <a:t>Syllabus Content: Cloud </a:t>
            </a:r>
            <a:r>
              <a:rPr lang="en-IN" b="1" dirty="0"/>
              <a:t>Computing Mechanisms: </a:t>
            </a:r>
            <a:r>
              <a:rPr lang="en-IN" dirty="0"/>
              <a:t>Cloud Infrastructure, Logical Network Perimeter, Virtual Server, Cloud Storage Device, Cloud Usage Monitor, Specialized Cloud Mechanisms, Load Balancer, SLA Monitor, Failover System, Hypervisor, Automated Scaling Cloud Management Mechanisms, Resource Management System, SLA Management System, CASE STUDY examples</a:t>
            </a:r>
            <a:r>
              <a:rPr lang="en-IN" dirty="0" smtClean="0"/>
              <a:t>.</a:t>
            </a:r>
          </a:p>
          <a:p>
            <a:pPr algn="just"/>
            <a:r>
              <a:rPr lang="en-US" dirty="0" smtClean="0"/>
              <a:t>From Book:-</a:t>
            </a:r>
            <a:r>
              <a:rPr lang="en-IN" dirty="0"/>
              <a:t>Thomas, </a:t>
            </a:r>
            <a:r>
              <a:rPr lang="en-IN" dirty="0" err="1"/>
              <a:t>Erl</a:t>
            </a:r>
            <a:r>
              <a:rPr lang="en-IN" dirty="0"/>
              <a:t>, Mahmood </a:t>
            </a:r>
            <a:r>
              <a:rPr lang="en-IN" dirty="0" err="1"/>
              <a:t>Zaigham</a:t>
            </a:r>
            <a:r>
              <a:rPr lang="en-IN" dirty="0"/>
              <a:t>, and </a:t>
            </a:r>
            <a:r>
              <a:rPr lang="en-IN" dirty="0" err="1"/>
              <a:t>Puttini</a:t>
            </a:r>
            <a:r>
              <a:rPr lang="en-IN" dirty="0"/>
              <a:t> Ricardo. "Cloud Computing Concepts, Technology &amp; Architecture." (2013).</a:t>
            </a:r>
            <a:endParaRPr lang="en-IN" dirty="0" smtClean="0"/>
          </a:p>
          <a:p>
            <a:pPr algn="just"/>
            <a:endParaRPr lang="en-IN" dirty="0"/>
          </a:p>
          <a:p>
            <a:endParaRPr lang="en-IN" dirty="0"/>
          </a:p>
        </p:txBody>
      </p:sp>
    </p:spTree>
    <p:extLst>
      <p:ext uri="{BB962C8B-B14F-4D97-AF65-F5344CB8AC3E}">
        <p14:creationId xmlns:p14="http://schemas.microsoft.com/office/powerpoint/2010/main" val="3926266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7611"/>
          </a:xfrm>
        </p:spPr>
        <p:txBody>
          <a:bodyPr>
            <a:normAutofit fontScale="90000"/>
          </a:bodyPr>
          <a:lstStyle/>
          <a:p>
            <a:r>
              <a:rPr lang="en-US" dirty="0" smtClean="0"/>
              <a:t>VIM</a:t>
            </a:r>
            <a:endParaRPr lang="en-IN" dirty="0"/>
          </a:p>
        </p:txBody>
      </p:sp>
      <p:pic>
        <p:nvPicPr>
          <p:cNvPr id="4" name="Content Placeholder 3"/>
          <p:cNvPicPr>
            <a:picLocks noGrp="1" noChangeAspect="1"/>
          </p:cNvPicPr>
          <p:nvPr>
            <p:ph idx="1"/>
          </p:nvPr>
        </p:nvPicPr>
        <p:blipFill>
          <a:blip r:embed="rId2"/>
          <a:stretch>
            <a:fillRect/>
          </a:stretch>
        </p:blipFill>
        <p:spPr>
          <a:xfrm>
            <a:off x="695401" y="1052737"/>
            <a:ext cx="5760640" cy="4300314"/>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7032104" y="1052736"/>
            <a:ext cx="4320480" cy="5355312"/>
          </a:xfrm>
          <a:prstGeom prst="rect">
            <a:avLst/>
          </a:prstGeom>
          <a:noFill/>
        </p:spPr>
        <p:txBody>
          <a:bodyPr wrap="square" rtlCol="0">
            <a:spAutoFit/>
          </a:bodyPr>
          <a:lstStyle/>
          <a:p>
            <a:r>
              <a:rPr lang="en-US" dirty="0" smtClean="0"/>
              <a:t>How this will fulfill the requirements ?</a:t>
            </a:r>
          </a:p>
          <a:p>
            <a:endParaRPr lang="en-US" dirty="0"/>
          </a:p>
          <a:p>
            <a:endParaRPr lang="en-US" dirty="0" smtClean="0"/>
          </a:p>
          <a:p>
            <a:pPr marL="285750" indent="-285750">
              <a:buFont typeface="Wingdings" panose="05000000000000000000" pitchFamily="2" charset="2"/>
              <a:buChar char="§"/>
            </a:pPr>
            <a:r>
              <a:rPr lang="en-IN" dirty="0"/>
              <a:t>Small Virtual Server Instance – 1 virtual processor core, 4 GB of</a:t>
            </a:r>
          </a:p>
          <a:p>
            <a:r>
              <a:rPr lang="en-IN" dirty="0"/>
              <a:t>virtual RAM, 20 GB of storage space in the root file system</a:t>
            </a:r>
          </a:p>
          <a:p>
            <a:r>
              <a:rPr lang="en-IN" dirty="0"/>
              <a:t>• Medium Virtual Server Instance – 2 virtual processor cores, 8 GB of</a:t>
            </a:r>
          </a:p>
          <a:p>
            <a:r>
              <a:rPr lang="en-IN" dirty="0"/>
              <a:t>virtual RAM, 20 GB of storage space in the root file system</a:t>
            </a:r>
          </a:p>
          <a:p>
            <a:r>
              <a:rPr lang="en-IN" dirty="0"/>
              <a:t>• Large Virtual Server Instance – 8 virtual processor cores, 16 GB of</a:t>
            </a:r>
          </a:p>
          <a:p>
            <a:r>
              <a:rPr lang="en-IN" dirty="0"/>
              <a:t>virtual RAM, 20 GB of storage space in the root file system</a:t>
            </a:r>
          </a:p>
          <a:p>
            <a:r>
              <a:rPr lang="en-IN" dirty="0"/>
              <a:t>• Memory Large Virtual Server Instance – 8 virtual processor cores, 64</a:t>
            </a:r>
          </a:p>
          <a:p>
            <a:r>
              <a:rPr lang="en-IN" dirty="0"/>
              <a:t>GB of virtual RAM, 20 GB of storage space in the root file system</a:t>
            </a:r>
          </a:p>
        </p:txBody>
      </p:sp>
    </p:spTree>
    <p:extLst>
      <p:ext uri="{BB962C8B-B14F-4D97-AF65-F5344CB8AC3E}">
        <p14:creationId xmlns:p14="http://schemas.microsoft.com/office/powerpoint/2010/main" val="463456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9619"/>
          </a:xfrm>
        </p:spPr>
        <p:txBody>
          <a:bodyPr/>
          <a:lstStyle/>
          <a:p>
            <a:r>
              <a:rPr lang="en-US" dirty="0" smtClean="0"/>
              <a:t>Cloud Consumer and Cloud Infrastructure</a:t>
            </a:r>
            <a:endParaRPr lang="en-IN" dirty="0"/>
          </a:p>
        </p:txBody>
      </p:sp>
      <p:sp>
        <p:nvSpPr>
          <p:cNvPr id="3" name="Content Placeholder 2"/>
          <p:cNvSpPr>
            <a:spLocks noGrp="1"/>
          </p:cNvSpPr>
          <p:nvPr>
            <p:ph idx="1"/>
          </p:nvPr>
        </p:nvSpPr>
        <p:spPr>
          <a:xfrm>
            <a:off x="838200" y="1268760"/>
            <a:ext cx="10515600" cy="4908203"/>
          </a:xfrm>
        </p:spPr>
        <p:txBody>
          <a:bodyPr>
            <a:normAutofit/>
          </a:bodyPr>
          <a:lstStyle/>
          <a:p>
            <a:pPr marL="0" indent="0" algn="just">
              <a:buNone/>
            </a:pPr>
            <a:r>
              <a:rPr lang="en-IN" dirty="0"/>
              <a:t>The cloud consumer uses the self-service portal to select a </a:t>
            </a:r>
            <a:r>
              <a:rPr lang="en-IN" dirty="0" smtClean="0"/>
              <a:t>template virtual </a:t>
            </a:r>
            <a:r>
              <a:rPr lang="en-IN" dirty="0"/>
              <a:t>server for creation (1). A copy of the corresponding VM image is </a:t>
            </a:r>
            <a:r>
              <a:rPr lang="en-IN" dirty="0" smtClean="0"/>
              <a:t>created in </a:t>
            </a:r>
            <a:r>
              <a:rPr lang="en-IN" dirty="0"/>
              <a:t>a cloud consumer-controlled cloud storage device (2). The cloud </a:t>
            </a:r>
            <a:r>
              <a:rPr lang="en-IN" dirty="0" smtClean="0"/>
              <a:t>consumer initiates </a:t>
            </a:r>
            <a:r>
              <a:rPr lang="en-IN" dirty="0"/>
              <a:t>the virtual server using the usage and administration portal (3), </a:t>
            </a:r>
            <a:r>
              <a:rPr lang="en-IN" dirty="0" smtClean="0"/>
              <a:t>which interacts </a:t>
            </a:r>
            <a:r>
              <a:rPr lang="en-IN" dirty="0"/>
              <a:t>with the VIM to create the virtual server instance via the </a:t>
            </a:r>
            <a:r>
              <a:rPr lang="en-IN" dirty="0" smtClean="0"/>
              <a:t>underlying hardware </a:t>
            </a:r>
            <a:r>
              <a:rPr lang="en-IN" dirty="0"/>
              <a:t>(4). The cloud consumer is able to use and customize the virtual </a:t>
            </a:r>
            <a:r>
              <a:rPr lang="en-IN" dirty="0" smtClean="0"/>
              <a:t>server via </a:t>
            </a:r>
            <a:r>
              <a:rPr lang="en-IN" dirty="0"/>
              <a:t>other features on the usage and administration portal (5</a:t>
            </a:r>
            <a:r>
              <a:rPr lang="en-IN" dirty="0" smtClean="0"/>
              <a:t>).</a:t>
            </a:r>
          </a:p>
          <a:p>
            <a:pPr marL="0" indent="0" algn="just">
              <a:buNone/>
            </a:pPr>
            <a:r>
              <a:rPr lang="en-US" dirty="0" smtClean="0"/>
              <a:t>Its diagram-----</a:t>
            </a:r>
            <a:r>
              <a:rPr lang="en-US" dirty="0" smtClean="0">
                <a:sym typeface="Wingdings" panose="05000000000000000000" pitchFamily="2" charset="2"/>
              </a:rPr>
              <a:t></a:t>
            </a:r>
            <a:endParaRPr lang="en-IN" dirty="0"/>
          </a:p>
        </p:txBody>
      </p:sp>
    </p:spTree>
    <p:extLst>
      <p:ext uri="{BB962C8B-B14F-4D97-AF65-F5344CB8AC3E}">
        <p14:creationId xmlns:p14="http://schemas.microsoft.com/office/powerpoint/2010/main" val="2785476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127448" y="476672"/>
            <a:ext cx="9289032" cy="548200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234485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343472" y="2420888"/>
            <a:ext cx="9289032" cy="3486348"/>
          </a:xfrm>
          <a:prstGeom prst="rect">
            <a:avLst/>
          </a:prstGeom>
        </p:spPr>
      </p:pic>
    </p:spTree>
    <p:extLst>
      <p:ext uri="{BB962C8B-B14F-4D97-AF65-F5344CB8AC3E}">
        <p14:creationId xmlns:p14="http://schemas.microsoft.com/office/powerpoint/2010/main" val="2736017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Cloud Storage Device</a:t>
            </a:r>
          </a:p>
        </p:txBody>
      </p:sp>
      <p:sp>
        <p:nvSpPr>
          <p:cNvPr id="3" name="Content Placeholder 2"/>
          <p:cNvSpPr>
            <a:spLocks noGrp="1"/>
          </p:cNvSpPr>
          <p:nvPr>
            <p:ph idx="1"/>
          </p:nvPr>
        </p:nvSpPr>
        <p:spPr/>
        <p:txBody>
          <a:bodyPr>
            <a:normAutofit/>
          </a:bodyPr>
          <a:lstStyle/>
          <a:p>
            <a:pPr marL="0" indent="0" algn="just">
              <a:buNone/>
            </a:pPr>
            <a:r>
              <a:rPr lang="en-IN" dirty="0"/>
              <a:t>The cloud storage device mechanism represents storage devices that </a:t>
            </a:r>
            <a:r>
              <a:rPr lang="en-IN" dirty="0" smtClean="0"/>
              <a:t>are designed </a:t>
            </a:r>
            <a:r>
              <a:rPr lang="en-IN" dirty="0"/>
              <a:t>specifically for cloud-based provisioning. Instances of these </a:t>
            </a:r>
            <a:r>
              <a:rPr lang="en-IN" dirty="0" smtClean="0"/>
              <a:t>devices can </a:t>
            </a:r>
            <a:r>
              <a:rPr lang="en-IN" dirty="0"/>
              <a:t>be virtualized, similar to how physical servers can spawn virtual </a:t>
            </a:r>
            <a:r>
              <a:rPr lang="en-IN" dirty="0" smtClean="0"/>
              <a:t>server images</a:t>
            </a:r>
            <a:r>
              <a:rPr lang="en-IN" dirty="0"/>
              <a:t>. Cloud storage devices are commonly able to provide </a:t>
            </a:r>
            <a:r>
              <a:rPr lang="en-IN" dirty="0" smtClean="0"/>
              <a:t>fixed-increment capacity </a:t>
            </a:r>
            <a:r>
              <a:rPr lang="en-IN" dirty="0"/>
              <a:t>allocation in support of the pay-per-use mechanism. Cloud </a:t>
            </a:r>
            <a:r>
              <a:rPr lang="en-IN" dirty="0" smtClean="0"/>
              <a:t>storage devices </a:t>
            </a:r>
            <a:r>
              <a:rPr lang="en-IN" dirty="0"/>
              <a:t>can be exposed for remote access via cloud storage services.</a:t>
            </a:r>
          </a:p>
        </p:txBody>
      </p:sp>
    </p:spTree>
    <p:extLst>
      <p:ext uri="{BB962C8B-B14F-4D97-AF65-F5344CB8AC3E}">
        <p14:creationId xmlns:p14="http://schemas.microsoft.com/office/powerpoint/2010/main" val="1077430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lgn="just">
              <a:buNone/>
            </a:pPr>
            <a:r>
              <a:rPr lang="en-IN" dirty="0"/>
              <a:t>A primary concern related to cloud storage is the security, integrity, </a:t>
            </a:r>
            <a:r>
              <a:rPr lang="en-IN" dirty="0" smtClean="0"/>
              <a:t>and confidentiality </a:t>
            </a:r>
            <a:r>
              <a:rPr lang="en-IN" dirty="0"/>
              <a:t>of data, which becomes more prone to being compromised </a:t>
            </a:r>
            <a:r>
              <a:rPr lang="en-IN" dirty="0" smtClean="0"/>
              <a:t>when entrusted </a:t>
            </a:r>
            <a:r>
              <a:rPr lang="en-IN" dirty="0"/>
              <a:t>to external cloud providers and other third parties. There can also </a:t>
            </a:r>
            <a:r>
              <a:rPr lang="en-IN" dirty="0" smtClean="0"/>
              <a:t>be legal </a:t>
            </a:r>
            <a:r>
              <a:rPr lang="en-IN" dirty="0"/>
              <a:t>and regulatory implications that result from relocating data </a:t>
            </a:r>
            <a:r>
              <a:rPr lang="en-IN" dirty="0" smtClean="0"/>
              <a:t>across geographical </a:t>
            </a:r>
            <a:r>
              <a:rPr lang="en-IN" dirty="0"/>
              <a:t>or national boundaries. Another issue applies specifically to </a:t>
            </a:r>
            <a:r>
              <a:rPr lang="en-IN" dirty="0" smtClean="0"/>
              <a:t>the performance </a:t>
            </a:r>
            <a:r>
              <a:rPr lang="en-IN" dirty="0"/>
              <a:t>of large databases. LANs provide locally stored data with </a:t>
            </a:r>
            <a:r>
              <a:rPr lang="en-IN" dirty="0" smtClean="0"/>
              <a:t>network reliability </a:t>
            </a:r>
            <a:r>
              <a:rPr lang="en-IN" dirty="0"/>
              <a:t>and latency levels that are superior to those of WANs.</a:t>
            </a:r>
          </a:p>
        </p:txBody>
      </p:sp>
    </p:spTree>
    <p:extLst>
      <p:ext uri="{BB962C8B-B14F-4D97-AF65-F5344CB8AC3E}">
        <p14:creationId xmlns:p14="http://schemas.microsoft.com/office/powerpoint/2010/main" val="23656020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Cloud Storage Levels</a:t>
            </a:r>
          </a:p>
        </p:txBody>
      </p:sp>
      <p:sp>
        <p:nvSpPr>
          <p:cNvPr id="3" name="Content Placeholder 2"/>
          <p:cNvSpPr>
            <a:spLocks noGrp="1"/>
          </p:cNvSpPr>
          <p:nvPr>
            <p:ph idx="1"/>
          </p:nvPr>
        </p:nvSpPr>
        <p:spPr/>
        <p:txBody>
          <a:bodyPr>
            <a:normAutofit fontScale="92500" lnSpcReduction="20000"/>
          </a:bodyPr>
          <a:lstStyle/>
          <a:p>
            <a:r>
              <a:rPr lang="en-IN" dirty="0"/>
              <a:t>Cloud storage device mechanisms provide common logical units of data </a:t>
            </a:r>
            <a:r>
              <a:rPr lang="en-IN" dirty="0" smtClean="0"/>
              <a:t>storage, such </a:t>
            </a:r>
            <a:r>
              <a:rPr lang="en-IN" dirty="0"/>
              <a:t>as:</a:t>
            </a:r>
          </a:p>
          <a:p>
            <a:pPr marL="0" indent="0">
              <a:buNone/>
            </a:pPr>
            <a:r>
              <a:rPr lang="en-IN" b="1" dirty="0" smtClean="0"/>
              <a:t>Files</a:t>
            </a:r>
            <a:r>
              <a:rPr lang="en-IN" dirty="0" smtClean="0"/>
              <a:t> </a:t>
            </a:r>
            <a:r>
              <a:rPr lang="en-IN" dirty="0"/>
              <a:t>– Collections of data are grouped into files that are located in </a:t>
            </a:r>
            <a:r>
              <a:rPr lang="en-IN" dirty="0" smtClean="0"/>
              <a:t>folders.</a:t>
            </a:r>
          </a:p>
          <a:p>
            <a:pPr marL="0" indent="0">
              <a:buNone/>
            </a:pPr>
            <a:r>
              <a:rPr lang="en-IN" b="1" dirty="0" smtClean="0"/>
              <a:t>Blocks</a:t>
            </a:r>
            <a:r>
              <a:rPr lang="en-IN" dirty="0" smtClean="0"/>
              <a:t> – The lowest level of storage and the closest to the hardware, a block </a:t>
            </a:r>
            <a:r>
              <a:rPr lang="en-IN" dirty="0"/>
              <a:t>is the smallest unit of data that is still individually accessible.</a:t>
            </a:r>
          </a:p>
          <a:p>
            <a:pPr marL="0" indent="0">
              <a:buNone/>
            </a:pPr>
            <a:r>
              <a:rPr lang="en-IN" b="1" dirty="0" smtClean="0"/>
              <a:t>Datasets</a:t>
            </a:r>
            <a:r>
              <a:rPr lang="en-IN" dirty="0" smtClean="0"/>
              <a:t> </a:t>
            </a:r>
            <a:r>
              <a:rPr lang="en-IN" dirty="0"/>
              <a:t>– Sets of data are organized into a table-based, delimited, </a:t>
            </a:r>
            <a:r>
              <a:rPr lang="en-IN" dirty="0" smtClean="0"/>
              <a:t>or record </a:t>
            </a:r>
            <a:r>
              <a:rPr lang="en-IN" dirty="0"/>
              <a:t>format.</a:t>
            </a:r>
          </a:p>
          <a:p>
            <a:pPr marL="0" indent="0">
              <a:buNone/>
            </a:pPr>
            <a:r>
              <a:rPr lang="en-IN" b="1" dirty="0" smtClean="0"/>
              <a:t>Objects</a:t>
            </a:r>
            <a:r>
              <a:rPr lang="en-IN" dirty="0" smtClean="0"/>
              <a:t> </a:t>
            </a:r>
            <a:r>
              <a:rPr lang="en-IN" dirty="0"/>
              <a:t>– Data and its associated metadata are organized as </a:t>
            </a:r>
            <a:r>
              <a:rPr lang="en-IN" dirty="0" smtClean="0"/>
              <a:t>Web-based resources.</a:t>
            </a:r>
          </a:p>
          <a:p>
            <a:pPr marL="0" indent="0" algn="just">
              <a:buNone/>
            </a:pPr>
            <a:r>
              <a:rPr lang="en-IN" dirty="0" smtClean="0"/>
              <a:t>Each </a:t>
            </a:r>
            <a:r>
              <a:rPr lang="en-IN" dirty="0"/>
              <a:t>of these data storage levels is commonly associated with a certain type </a:t>
            </a:r>
            <a:r>
              <a:rPr lang="en-IN" dirty="0" smtClean="0"/>
              <a:t>of technical </a:t>
            </a:r>
            <a:r>
              <a:rPr lang="en-IN" dirty="0"/>
              <a:t>interface which corresponds to a particular type of cloud storage </a:t>
            </a:r>
            <a:r>
              <a:rPr lang="en-IN" dirty="0" smtClean="0"/>
              <a:t>device and </a:t>
            </a:r>
            <a:r>
              <a:rPr lang="en-IN" dirty="0"/>
              <a:t>cloud storage service used to expose its </a:t>
            </a:r>
            <a:r>
              <a:rPr lang="en-IN" dirty="0" smtClean="0"/>
              <a:t>API.</a:t>
            </a:r>
            <a:endParaRPr lang="en-IN" dirty="0"/>
          </a:p>
        </p:txBody>
      </p:sp>
    </p:spTree>
    <p:extLst>
      <p:ext uri="{BB962C8B-B14F-4D97-AF65-F5344CB8AC3E}">
        <p14:creationId xmlns:p14="http://schemas.microsoft.com/office/powerpoint/2010/main" val="4499202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51584" y="332656"/>
            <a:ext cx="6618807" cy="4351338"/>
          </a:xfrm>
          <a:prstGeom prst="rect">
            <a:avLst/>
          </a:prstGeom>
        </p:spPr>
      </p:pic>
      <p:pic>
        <p:nvPicPr>
          <p:cNvPr id="5" name="Picture 4"/>
          <p:cNvPicPr>
            <a:picLocks noChangeAspect="1"/>
          </p:cNvPicPr>
          <p:nvPr/>
        </p:nvPicPr>
        <p:blipFill>
          <a:blip r:embed="rId3"/>
          <a:stretch>
            <a:fillRect/>
          </a:stretch>
        </p:blipFill>
        <p:spPr>
          <a:xfrm>
            <a:off x="2711624" y="4653136"/>
            <a:ext cx="6781800" cy="2352675"/>
          </a:xfrm>
          <a:prstGeom prst="rect">
            <a:avLst/>
          </a:prstGeom>
        </p:spPr>
      </p:pic>
    </p:spTree>
    <p:extLst>
      <p:ext uri="{BB962C8B-B14F-4D97-AF65-F5344CB8AC3E}">
        <p14:creationId xmlns:p14="http://schemas.microsoft.com/office/powerpoint/2010/main" val="3891410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64704"/>
            <a:ext cx="10515600" cy="5412259"/>
          </a:xfrm>
        </p:spPr>
        <p:txBody>
          <a:bodyPr>
            <a:normAutofit lnSpcReduction="10000"/>
          </a:bodyPr>
          <a:lstStyle/>
          <a:p>
            <a:pPr marL="0" indent="0" algn="just">
              <a:buNone/>
            </a:pPr>
            <a:r>
              <a:rPr lang="en-IN" i="1" u="sng" dirty="0"/>
              <a:t>Network Storage Interfaces</a:t>
            </a:r>
            <a:r>
              <a:rPr lang="en-IN" dirty="0"/>
              <a:t>:-Legacy network storage most commonly falls under the category of </a:t>
            </a:r>
            <a:r>
              <a:rPr lang="en-IN" dirty="0" smtClean="0"/>
              <a:t>network storage </a:t>
            </a:r>
            <a:r>
              <a:rPr lang="en-IN" dirty="0"/>
              <a:t>interfaces. It includes storage devices in compliance with </a:t>
            </a:r>
            <a:r>
              <a:rPr lang="en-IN" dirty="0" smtClean="0"/>
              <a:t>industry standard </a:t>
            </a:r>
            <a:r>
              <a:rPr lang="en-IN" dirty="0"/>
              <a:t>protocols, such as </a:t>
            </a:r>
            <a:r>
              <a:rPr lang="en-IN" dirty="0" smtClean="0"/>
              <a:t>SCSI (Small Computer </a:t>
            </a:r>
            <a:r>
              <a:rPr lang="en-IN" dirty="0"/>
              <a:t>S</a:t>
            </a:r>
            <a:r>
              <a:rPr lang="en-IN" dirty="0" smtClean="0"/>
              <a:t>ystem </a:t>
            </a:r>
            <a:r>
              <a:rPr lang="en-IN" dirty="0"/>
              <a:t>I</a:t>
            </a:r>
            <a:r>
              <a:rPr lang="en-IN" dirty="0" smtClean="0"/>
              <a:t>nterface) </a:t>
            </a:r>
            <a:r>
              <a:rPr lang="en-IN" dirty="0"/>
              <a:t>for storage blocks and the server message. block (SMB), common Internet file system (CIFS), and network file </a:t>
            </a:r>
            <a:r>
              <a:rPr lang="en-IN" dirty="0" smtClean="0"/>
              <a:t>system(NFS</a:t>
            </a:r>
            <a:r>
              <a:rPr lang="en-IN" dirty="0"/>
              <a:t>) for </a:t>
            </a:r>
            <a:r>
              <a:rPr lang="en-IN" dirty="0" smtClean="0"/>
              <a:t>file </a:t>
            </a:r>
            <a:r>
              <a:rPr lang="en-IN" dirty="0"/>
              <a:t>and network storage</a:t>
            </a:r>
            <a:r>
              <a:rPr lang="en-IN" dirty="0" smtClean="0"/>
              <a:t>.</a:t>
            </a:r>
          </a:p>
          <a:p>
            <a:pPr marL="0" indent="0" algn="just">
              <a:buNone/>
            </a:pPr>
            <a:r>
              <a:rPr lang="en-IN" i="1" u="sng" dirty="0" smtClean="0"/>
              <a:t>Object </a:t>
            </a:r>
            <a:r>
              <a:rPr lang="en-IN" i="1" u="sng" dirty="0"/>
              <a:t>Storage </a:t>
            </a:r>
            <a:r>
              <a:rPr lang="en-IN" i="1" u="sng" dirty="0" smtClean="0"/>
              <a:t>Interfaces</a:t>
            </a:r>
            <a:r>
              <a:rPr lang="en-IN" i="1" dirty="0" smtClean="0"/>
              <a:t>: Various </a:t>
            </a:r>
            <a:r>
              <a:rPr lang="en-IN" i="1" dirty="0"/>
              <a:t>types of data can be referenced and stored as Web resources. This </a:t>
            </a:r>
            <a:r>
              <a:rPr lang="en-IN" i="1" dirty="0" smtClean="0"/>
              <a:t>is referred </a:t>
            </a:r>
            <a:r>
              <a:rPr lang="en-IN" i="1" dirty="0"/>
              <a:t>to as object storage, which is based on technologies that can support </a:t>
            </a:r>
            <a:r>
              <a:rPr lang="en-IN" i="1" dirty="0" smtClean="0"/>
              <a:t>a range </a:t>
            </a:r>
            <a:r>
              <a:rPr lang="en-IN" i="1" dirty="0"/>
              <a:t>of </a:t>
            </a:r>
            <a:r>
              <a:rPr lang="en-IN" b="1" u="sng" dirty="0"/>
              <a:t>data and media types.</a:t>
            </a:r>
            <a:r>
              <a:rPr lang="en-IN" i="1" dirty="0"/>
              <a:t> Cloud Storage Device mechanisms </a:t>
            </a:r>
            <a:r>
              <a:rPr lang="en-IN" i="1" dirty="0" smtClean="0"/>
              <a:t>that implement </a:t>
            </a:r>
            <a:r>
              <a:rPr lang="en-IN" i="1" dirty="0"/>
              <a:t>this interface can typically be accessed via REST or Web </a:t>
            </a:r>
            <a:r>
              <a:rPr lang="en-IN" i="1" dirty="0" smtClean="0"/>
              <a:t>service- based </a:t>
            </a:r>
            <a:r>
              <a:rPr lang="en-IN" i="1" dirty="0"/>
              <a:t>cloud services using HTTP as the prime protocol. The Storage </a:t>
            </a:r>
            <a:r>
              <a:rPr lang="en-IN" i="1" dirty="0" smtClean="0"/>
              <a:t>Networking Industry </a:t>
            </a:r>
            <a:r>
              <a:rPr lang="en-IN" i="1" dirty="0"/>
              <a:t>Association’s Cloud Data Management Interface (SNIA’s CDMI)</a:t>
            </a:r>
          </a:p>
          <a:p>
            <a:pPr marL="0" indent="0" algn="just">
              <a:buNone/>
            </a:pPr>
            <a:r>
              <a:rPr lang="en-IN" i="1" dirty="0"/>
              <a:t>supports the use of object storage </a:t>
            </a:r>
            <a:r>
              <a:rPr lang="en-IN" i="1" dirty="0" smtClean="0"/>
              <a:t>interfaces.</a:t>
            </a:r>
            <a:endParaRPr lang="en-IN" i="1" dirty="0"/>
          </a:p>
        </p:txBody>
      </p:sp>
    </p:spTree>
    <p:extLst>
      <p:ext uri="{BB962C8B-B14F-4D97-AF65-F5344CB8AC3E}">
        <p14:creationId xmlns:p14="http://schemas.microsoft.com/office/powerpoint/2010/main" val="15305208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8680"/>
            <a:ext cx="10515600" cy="5628283"/>
          </a:xfrm>
        </p:spPr>
        <p:txBody>
          <a:bodyPr/>
          <a:lstStyle/>
          <a:p>
            <a:pPr marL="0" indent="0" algn="just">
              <a:buNone/>
            </a:pPr>
            <a:r>
              <a:rPr lang="en-IN" b="1" i="1" u="sng" dirty="0"/>
              <a:t>Database Storage Interfaces</a:t>
            </a:r>
            <a:r>
              <a:rPr lang="en-IN" dirty="0" smtClean="0"/>
              <a:t>: Traditionally</a:t>
            </a:r>
            <a:r>
              <a:rPr lang="en-IN" dirty="0"/>
              <a:t>, many </a:t>
            </a:r>
            <a:r>
              <a:rPr lang="en-IN" dirty="0" err="1"/>
              <a:t>on-premise</a:t>
            </a:r>
            <a:r>
              <a:rPr lang="en-IN" dirty="0"/>
              <a:t> IT environments store data using </a:t>
            </a:r>
            <a:r>
              <a:rPr lang="en-IN" dirty="0" smtClean="0"/>
              <a:t>relational databases </a:t>
            </a:r>
            <a:r>
              <a:rPr lang="en-IN" dirty="0"/>
              <a:t>or relational database management systems (RDBMSs</a:t>
            </a:r>
            <a:r>
              <a:rPr lang="en-IN" dirty="0" smtClean="0"/>
              <a:t>).</a:t>
            </a:r>
          </a:p>
          <a:p>
            <a:pPr marL="0" indent="0" algn="just">
              <a:buNone/>
            </a:pPr>
            <a:r>
              <a:rPr lang="en-IN" dirty="0"/>
              <a:t>Non-relational storage (also commonly referred to as NoSQL storage) </a:t>
            </a:r>
            <a:r>
              <a:rPr lang="en-IN" dirty="0" smtClean="0"/>
              <a:t>moves away </a:t>
            </a:r>
            <a:r>
              <a:rPr lang="en-IN" dirty="0"/>
              <a:t>from the traditional relational database model in that it establishes </a:t>
            </a:r>
            <a:r>
              <a:rPr lang="en-IN" dirty="0" err="1" smtClean="0"/>
              <a:t>a“loose</a:t>
            </a:r>
            <a:r>
              <a:rPr lang="en-IN" dirty="0" smtClean="0"/>
              <a:t>” </a:t>
            </a:r>
            <a:r>
              <a:rPr lang="en-IN" dirty="0"/>
              <a:t>structure for stored data with less emphasis on defining </a:t>
            </a:r>
            <a:r>
              <a:rPr lang="en-IN" dirty="0" smtClean="0"/>
              <a:t>relationships and </a:t>
            </a:r>
            <a:r>
              <a:rPr lang="en-IN" dirty="0"/>
              <a:t>realizing data normalization.</a:t>
            </a:r>
          </a:p>
        </p:txBody>
      </p:sp>
    </p:spTree>
    <p:extLst>
      <p:ext uri="{BB962C8B-B14F-4D97-AF65-F5344CB8AC3E}">
        <p14:creationId xmlns:p14="http://schemas.microsoft.com/office/powerpoint/2010/main" val="4046245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Logical Network Perimeter</a:t>
            </a:r>
            <a:endParaRPr lang="en-IN" dirty="0"/>
          </a:p>
        </p:txBody>
      </p:sp>
      <p:sp>
        <p:nvSpPr>
          <p:cNvPr id="3" name="Content Placeholder 2"/>
          <p:cNvSpPr>
            <a:spLocks noGrp="1"/>
          </p:cNvSpPr>
          <p:nvPr>
            <p:ph idx="1"/>
          </p:nvPr>
        </p:nvSpPr>
        <p:spPr/>
        <p:txBody>
          <a:bodyPr/>
          <a:lstStyle/>
          <a:p>
            <a:r>
              <a:rPr lang="en-IN" dirty="0" smtClean="0"/>
              <a:t>Cloud infrastructure mechanisms are foundational building blocks of cloud environments that establish primary artefacts to form the basis of fundamental cloud technology architecture.</a:t>
            </a:r>
          </a:p>
          <a:p>
            <a:endParaRPr lang="en-IN" dirty="0" smtClean="0"/>
          </a:p>
          <a:p>
            <a:r>
              <a:rPr lang="en-IN" dirty="0" smtClean="0"/>
              <a:t>Defined as the isolation of a network environment from the rest of a communications network, the logical network perimeter establishes a virtual network boundary that can encompass and isolate a group of related cloud-based IT resources that may be physically distributed.</a:t>
            </a:r>
            <a:endParaRPr lang="en-IN" dirty="0"/>
          </a:p>
        </p:txBody>
      </p:sp>
    </p:spTree>
    <p:extLst>
      <p:ext uri="{BB962C8B-B14F-4D97-AF65-F5344CB8AC3E}">
        <p14:creationId xmlns:p14="http://schemas.microsoft.com/office/powerpoint/2010/main" val="3356818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of the VIM</a:t>
            </a:r>
            <a:endParaRPr lang="en-IN" dirty="0"/>
          </a:p>
        </p:txBody>
      </p:sp>
      <p:pic>
        <p:nvPicPr>
          <p:cNvPr id="4" name="Content Placeholder 3"/>
          <p:cNvPicPr>
            <a:picLocks noGrp="1" noChangeAspect="1"/>
          </p:cNvPicPr>
          <p:nvPr>
            <p:ph idx="1"/>
          </p:nvPr>
        </p:nvPicPr>
        <p:blipFill>
          <a:blip r:embed="rId2"/>
          <a:stretch>
            <a:fillRect/>
          </a:stretch>
        </p:blipFill>
        <p:spPr>
          <a:xfrm>
            <a:off x="2909887" y="2053431"/>
            <a:ext cx="6372225" cy="3895725"/>
          </a:xfrm>
          <a:prstGeom prst="rect">
            <a:avLst/>
          </a:prstGeom>
        </p:spPr>
      </p:pic>
    </p:spTree>
    <p:extLst>
      <p:ext uri="{BB962C8B-B14F-4D97-AF65-F5344CB8AC3E}">
        <p14:creationId xmlns:p14="http://schemas.microsoft.com/office/powerpoint/2010/main" val="4099803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b="1" i="1" u="sng" dirty="0" smtClean="0"/>
              <a:t>The </a:t>
            </a:r>
            <a:r>
              <a:rPr lang="en-IN" b="1" i="1" u="sng" dirty="0"/>
              <a:t>VIM carries out several tasks:</a:t>
            </a:r>
          </a:p>
          <a:p>
            <a:r>
              <a:rPr lang="en-IN" dirty="0"/>
              <a:t>Allocating resources in accordance with traffic engineering rules.</a:t>
            </a:r>
          </a:p>
          <a:p>
            <a:r>
              <a:rPr lang="en-IN" dirty="0"/>
              <a:t>Support for defining operational rules.</a:t>
            </a:r>
          </a:p>
          <a:p>
            <a:r>
              <a:rPr lang="en-IN" dirty="0"/>
              <a:t>Definition of hub-to-facility mapping.</a:t>
            </a:r>
          </a:p>
          <a:p>
            <a:r>
              <a:rPr lang="en-IN" dirty="0"/>
              <a:t>Providing information for provisioning virtual infrastructure orchestration (VIO).</a:t>
            </a:r>
          </a:p>
          <a:p>
            <a:endParaRPr lang="en-IN" dirty="0"/>
          </a:p>
        </p:txBody>
      </p:sp>
    </p:spTree>
    <p:extLst>
      <p:ext uri="{BB962C8B-B14F-4D97-AF65-F5344CB8AC3E}">
        <p14:creationId xmlns:p14="http://schemas.microsoft.com/office/powerpoint/2010/main" val="2275429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5087888" y="260648"/>
            <a:ext cx="5972954" cy="3600400"/>
          </a:xfrm>
          <a:prstGeom prst="rect">
            <a:avLst/>
          </a:prstGeom>
        </p:spPr>
      </p:pic>
      <p:sp>
        <p:nvSpPr>
          <p:cNvPr id="4" name="TextBox 3"/>
          <p:cNvSpPr txBox="1"/>
          <p:nvPr/>
        </p:nvSpPr>
        <p:spPr>
          <a:xfrm>
            <a:off x="1127448" y="2060848"/>
            <a:ext cx="3888432" cy="3416320"/>
          </a:xfrm>
          <a:prstGeom prst="rect">
            <a:avLst/>
          </a:prstGeom>
          <a:noFill/>
        </p:spPr>
        <p:txBody>
          <a:bodyPr wrap="square" rtlCol="0">
            <a:spAutoFit/>
          </a:bodyPr>
          <a:lstStyle/>
          <a:p>
            <a:pPr algn="just"/>
            <a:r>
              <a:rPr lang="en-IN" dirty="0"/>
              <a:t>The object-based cloud storage device has an underlying storage system</a:t>
            </a:r>
          </a:p>
          <a:p>
            <a:pPr algn="just"/>
            <a:r>
              <a:rPr lang="en-IN" dirty="0"/>
              <a:t>with variable storage capacity, which is directly controlled by a software</a:t>
            </a:r>
          </a:p>
          <a:p>
            <a:pPr algn="just"/>
            <a:r>
              <a:rPr lang="en-IN" dirty="0"/>
              <a:t>component that also exposes the interface. This software enables the</a:t>
            </a:r>
          </a:p>
          <a:p>
            <a:pPr algn="just"/>
            <a:r>
              <a:rPr lang="en-IN" dirty="0"/>
              <a:t>creation of isolated cloud storage devices that are allocated to cloud</a:t>
            </a:r>
          </a:p>
          <a:p>
            <a:pPr algn="just"/>
            <a:r>
              <a:rPr lang="en-IN" dirty="0"/>
              <a:t>consumers. The storage system uses a security credential management</a:t>
            </a:r>
          </a:p>
          <a:p>
            <a:pPr algn="just"/>
            <a:r>
              <a:rPr lang="en-IN" dirty="0"/>
              <a:t>system to administer user-based access control to the device’s data objects</a:t>
            </a:r>
          </a:p>
        </p:txBody>
      </p:sp>
      <p:pic>
        <p:nvPicPr>
          <p:cNvPr id="6" name="Picture 5"/>
          <p:cNvPicPr>
            <a:picLocks noChangeAspect="1"/>
          </p:cNvPicPr>
          <p:nvPr/>
        </p:nvPicPr>
        <p:blipFill>
          <a:blip r:embed="rId3"/>
          <a:stretch>
            <a:fillRect/>
          </a:stretch>
        </p:blipFill>
        <p:spPr>
          <a:xfrm>
            <a:off x="5087888" y="4221088"/>
            <a:ext cx="6153150" cy="1752600"/>
          </a:xfrm>
          <a:prstGeom prst="rect">
            <a:avLst/>
          </a:prstGeom>
        </p:spPr>
      </p:pic>
    </p:spTree>
    <p:extLst>
      <p:ext uri="{BB962C8B-B14F-4D97-AF65-F5344CB8AC3E}">
        <p14:creationId xmlns:p14="http://schemas.microsoft.com/office/powerpoint/2010/main" val="28496857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pPr marL="0" indent="0" algn="just">
              <a:buNone/>
            </a:pPr>
            <a:r>
              <a:rPr lang="en-IN" dirty="0"/>
              <a:t>The cloud consumer interacts with the usage and administration</a:t>
            </a:r>
          </a:p>
          <a:p>
            <a:pPr marL="0" indent="0" algn="just">
              <a:buNone/>
            </a:pPr>
            <a:r>
              <a:rPr lang="en-IN" dirty="0"/>
              <a:t>portal to create a cloud storage device and define access control policies (1). The</a:t>
            </a:r>
          </a:p>
          <a:p>
            <a:pPr marL="0" indent="0" algn="just">
              <a:buNone/>
            </a:pPr>
            <a:r>
              <a:rPr lang="en-IN" dirty="0"/>
              <a:t>usage and administration portal interact with the cloud storage software to create</a:t>
            </a:r>
          </a:p>
          <a:p>
            <a:pPr marL="0" indent="0" algn="just">
              <a:buNone/>
            </a:pPr>
            <a:r>
              <a:rPr lang="en-IN" dirty="0"/>
              <a:t>the cloud storage device instance and apply the required access policy to its data</a:t>
            </a:r>
          </a:p>
          <a:p>
            <a:pPr marL="0" indent="0" algn="just">
              <a:buNone/>
            </a:pPr>
            <a:r>
              <a:rPr lang="en-IN" dirty="0"/>
              <a:t>objects (2). Each data object is assigned to a cloud storage device and all of the</a:t>
            </a:r>
          </a:p>
          <a:p>
            <a:pPr marL="0" indent="0" algn="just">
              <a:buNone/>
            </a:pPr>
            <a:r>
              <a:rPr lang="en-IN" dirty="0"/>
              <a:t>data objects are stored in the same virtual storage volume. The cloud consumer</a:t>
            </a:r>
          </a:p>
          <a:p>
            <a:pPr marL="0" indent="0" algn="just">
              <a:buNone/>
            </a:pPr>
            <a:r>
              <a:rPr lang="en-IN" dirty="0"/>
              <a:t>uses the proprietary cloud storage device UI to interact directly with the data</a:t>
            </a:r>
          </a:p>
          <a:p>
            <a:pPr marL="0" indent="0" algn="just">
              <a:buNone/>
            </a:pPr>
            <a:r>
              <a:rPr lang="en-IN" dirty="0"/>
              <a:t>objects (3).</a:t>
            </a:r>
          </a:p>
        </p:txBody>
      </p:sp>
    </p:spTree>
    <p:extLst>
      <p:ext uri="{BB962C8B-B14F-4D97-AF65-F5344CB8AC3E}">
        <p14:creationId xmlns:p14="http://schemas.microsoft.com/office/powerpoint/2010/main" val="563536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consumer and administration portal</a:t>
            </a:r>
            <a:endParaRPr lang="en-IN" dirty="0"/>
          </a:p>
        </p:txBody>
      </p:sp>
      <p:sp>
        <p:nvSpPr>
          <p:cNvPr id="3" name="Content Placeholder 2"/>
          <p:cNvSpPr>
            <a:spLocks noGrp="1"/>
          </p:cNvSpPr>
          <p:nvPr>
            <p:ph idx="1"/>
          </p:nvPr>
        </p:nvSpPr>
        <p:spPr/>
        <p:txBody>
          <a:bodyPr>
            <a:normAutofit/>
          </a:bodyPr>
          <a:lstStyle/>
          <a:p>
            <a:pPr marL="0" indent="0" algn="just">
              <a:buNone/>
            </a:pPr>
            <a:r>
              <a:rPr lang="en-IN" dirty="0"/>
              <a:t>The cloud consumer uses the usage and administration portal </a:t>
            </a:r>
            <a:r>
              <a:rPr lang="en-IN" dirty="0" smtClean="0"/>
              <a:t>to create </a:t>
            </a:r>
            <a:r>
              <a:rPr lang="en-IN" dirty="0"/>
              <a:t>and assign a cloud storage device to an existing virtual server (1). </a:t>
            </a:r>
            <a:r>
              <a:rPr lang="en-IN" dirty="0" smtClean="0"/>
              <a:t>The usage </a:t>
            </a:r>
            <a:r>
              <a:rPr lang="en-IN" dirty="0"/>
              <a:t>and administration portal interacts with the VIM software (2a), </a:t>
            </a:r>
            <a:r>
              <a:rPr lang="en-IN" dirty="0" smtClean="0"/>
              <a:t>which creates </a:t>
            </a:r>
            <a:r>
              <a:rPr lang="en-IN" dirty="0"/>
              <a:t>and configures the appropriate LUN (2b). Each cloud storage device </a:t>
            </a:r>
            <a:r>
              <a:rPr lang="en-IN" dirty="0" smtClean="0"/>
              <a:t>uses a </a:t>
            </a:r>
            <a:r>
              <a:rPr lang="en-IN" dirty="0"/>
              <a:t>separate LUN controlled by the virtualization platform. The cloud </a:t>
            </a:r>
            <a:r>
              <a:rPr lang="en-IN" dirty="0" smtClean="0"/>
              <a:t>consumer remotely </a:t>
            </a:r>
            <a:r>
              <a:rPr lang="en-IN" dirty="0"/>
              <a:t>logs into the virtual server directly (3a) to access the cloud </a:t>
            </a:r>
            <a:r>
              <a:rPr lang="en-IN" dirty="0" smtClean="0"/>
              <a:t>storage device </a:t>
            </a:r>
            <a:r>
              <a:rPr lang="en-IN" dirty="0"/>
              <a:t>(3b).</a:t>
            </a:r>
          </a:p>
        </p:txBody>
      </p:sp>
    </p:spTree>
    <p:extLst>
      <p:ext uri="{BB962C8B-B14F-4D97-AF65-F5344CB8AC3E}">
        <p14:creationId xmlns:p14="http://schemas.microsoft.com/office/powerpoint/2010/main" val="2948764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055440" y="836712"/>
            <a:ext cx="9793088" cy="5340251"/>
          </a:xfrm>
          <a:prstGeom prst="rect">
            <a:avLst/>
          </a:prstGeom>
        </p:spPr>
      </p:pic>
    </p:spTree>
    <p:extLst>
      <p:ext uri="{BB962C8B-B14F-4D97-AF65-F5344CB8AC3E}">
        <p14:creationId xmlns:p14="http://schemas.microsoft.com/office/powerpoint/2010/main" val="704229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9619"/>
          </a:xfrm>
        </p:spPr>
        <p:txBody>
          <a:bodyPr/>
          <a:lstStyle/>
          <a:p>
            <a:r>
              <a:rPr lang="en-IN" b="1" i="1" u="sng" dirty="0">
                <a:solidFill>
                  <a:srgbClr val="FF0000"/>
                </a:solidFill>
              </a:rPr>
              <a:t>Cloud Usage Monitor</a:t>
            </a:r>
          </a:p>
        </p:txBody>
      </p:sp>
      <p:sp>
        <p:nvSpPr>
          <p:cNvPr id="3" name="Content Placeholder 2"/>
          <p:cNvSpPr>
            <a:spLocks noGrp="1"/>
          </p:cNvSpPr>
          <p:nvPr>
            <p:ph idx="1"/>
          </p:nvPr>
        </p:nvSpPr>
        <p:spPr>
          <a:xfrm>
            <a:off x="838200" y="1196752"/>
            <a:ext cx="10515600" cy="4980211"/>
          </a:xfrm>
        </p:spPr>
        <p:txBody>
          <a:bodyPr>
            <a:normAutofit/>
          </a:bodyPr>
          <a:lstStyle/>
          <a:p>
            <a:pPr marL="0" indent="0" algn="just">
              <a:buNone/>
            </a:pPr>
            <a:r>
              <a:rPr lang="en-IN" dirty="0"/>
              <a:t>The cloud usage monitor mechanism is a lightweight and autonomous software program responsible for collecting and processing IT resource usage data</a:t>
            </a:r>
            <a:r>
              <a:rPr lang="en-IN" dirty="0" smtClean="0"/>
              <a:t>.</a:t>
            </a:r>
          </a:p>
          <a:p>
            <a:pPr marL="0" indent="0" algn="just">
              <a:buNone/>
            </a:pPr>
            <a:r>
              <a:rPr lang="en-IN" dirty="0"/>
              <a:t>Depending on the type of usage metrics they are designed to collect and </a:t>
            </a:r>
            <a:r>
              <a:rPr lang="en-IN" dirty="0" smtClean="0"/>
              <a:t>the manner </a:t>
            </a:r>
            <a:r>
              <a:rPr lang="en-IN" dirty="0"/>
              <a:t>in which usage data needs to be collected, cloud usage monitors </a:t>
            </a:r>
            <a:r>
              <a:rPr lang="en-IN" dirty="0" smtClean="0"/>
              <a:t>can exist </a:t>
            </a:r>
            <a:r>
              <a:rPr lang="en-IN" dirty="0"/>
              <a:t>in different formats</a:t>
            </a:r>
            <a:r>
              <a:rPr lang="en-IN" dirty="0" smtClean="0"/>
              <a:t>.</a:t>
            </a:r>
          </a:p>
          <a:p>
            <a:pPr marL="0" indent="0" algn="just">
              <a:buNone/>
            </a:pPr>
            <a:r>
              <a:rPr lang="en-IN" dirty="0" smtClean="0"/>
              <a:t> </a:t>
            </a:r>
            <a:r>
              <a:rPr lang="en-IN" dirty="0"/>
              <a:t>The upcoming sections describe three common </a:t>
            </a:r>
            <a:r>
              <a:rPr lang="en-IN" dirty="0" smtClean="0"/>
              <a:t>agent-based </a:t>
            </a:r>
            <a:r>
              <a:rPr lang="en-IN" dirty="0"/>
              <a:t>implementation formats. </a:t>
            </a:r>
            <a:endParaRPr lang="en-IN" dirty="0" smtClean="0"/>
          </a:p>
          <a:p>
            <a:pPr marL="0" indent="0" algn="just">
              <a:buNone/>
            </a:pPr>
            <a:r>
              <a:rPr lang="en-IN" dirty="0" smtClean="0"/>
              <a:t>Each </a:t>
            </a:r>
            <a:r>
              <a:rPr lang="en-IN" dirty="0"/>
              <a:t>can be designed to forward collected </a:t>
            </a:r>
            <a:r>
              <a:rPr lang="en-IN" dirty="0" smtClean="0"/>
              <a:t>usage data </a:t>
            </a:r>
            <a:r>
              <a:rPr lang="en-IN" dirty="0"/>
              <a:t>to a log database for post-processing and reporting purposes.</a:t>
            </a:r>
          </a:p>
        </p:txBody>
      </p:sp>
    </p:spTree>
    <p:extLst>
      <p:ext uri="{BB962C8B-B14F-4D97-AF65-F5344CB8AC3E}">
        <p14:creationId xmlns:p14="http://schemas.microsoft.com/office/powerpoint/2010/main" val="28868125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u="sng" dirty="0" smtClean="0">
                <a:solidFill>
                  <a:srgbClr val="FF0000"/>
                </a:solidFill>
              </a:rPr>
              <a:t>Monitoring agent</a:t>
            </a:r>
            <a:endParaRPr lang="en-IN" b="1" i="1" u="sng" dirty="0">
              <a:solidFill>
                <a:srgbClr val="FF0000"/>
              </a:solidFill>
            </a:endParaRPr>
          </a:p>
        </p:txBody>
      </p:sp>
      <p:sp>
        <p:nvSpPr>
          <p:cNvPr id="3" name="Content Placeholder 2"/>
          <p:cNvSpPr>
            <a:spLocks noGrp="1"/>
          </p:cNvSpPr>
          <p:nvPr>
            <p:ph idx="1"/>
          </p:nvPr>
        </p:nvSpPr>
        <p:spPr/>
        <p:txBody>
          <a:bodyPr/>
          <a:lstStyle/>
          <a:p>
            <a:r>
              <a:rPr lang="en-IN" dirty="0"/>
              <a:t>A monitoring agent is an intermediary, event-driven program that exists as </a:t>
            </a:r>
            <a:r>
              <a:rPr lang="en-IN" dirty="0" smtClean="0"/>
              <a:t>a service </a:t>
            </a:r>
            <a:r>
              <a:rPr lang="en-IN" dirty="0"/>
              <a:t>agent and resides along existing communication paths to </a:t>
            </a:r>
            <a:r>
              <a:rPr lang="en-IN" dirty="0" smtClean="0"/>
              <a:t>transparently monitor </a:t>
            </a:r>
            <a:r>
              <a:rPr lang="en-IN" dirty="0"/>
              <a:t>and </a:t>
            </a:r>
            <a:r>
              <a:rPr lang="en-IN" dirty="0" err="1"/>
              <a:t>analyze</a:t>
            </a:r>
            <a:r>
              <a:rPr lang="en-IN" dirty="0"/>
              <a:t> </a:t>
            </a:r>
            <a:r>
              <a:rPr lang="en-IN" dirty="0" err="1"/>
              <a:t>dataflows</a:t>
            </a:r>
            <a:r>
              <a:rPr lang="en-IN" dirty="0"/>
              <a:t> </a:t>
            </a:r>
            <a:r>
              <a:rPr lang="en-IN" dirty="0" smtClean="0"/>
              <a:t>. </a:t>
            </a:r>
          </a:p>
          <a:p>
            <a:r>
              <a:rPr lang="en-IN" dirty="0" smtClean="0"/>
              <a:t>This </a:t>
            </a:r>
            <a:r>
              <a:rPr lang="en-IN" dirty="0"/>
              <a:t>type of cloud usage monitor </a:t>
            </a:r>
            <a:r>
              <a:rPr lang="en-IN" dirty="0" smtClean="0"/>
              <a:t>is commonly </a:t>
            </a:r>
            <a:r>
              <a:rPr lang="en-IN" dirty="0"/>
              <a:t>used to measure network traffic and message metrics.</a:t>
            </a:r>
          </a:p>
        </p:txBody>
      </p:sp>
      <p:pic>
        <p:nvPicPr>
          <p:cNvPr id="4" name="Picture 3"/>
          <p:cNvPicPr>
            <a:picLocks noChangeAspect="1"/>
          </p:cNvPicPr>
          <p:nvPr/>
        </p:nvPicPr>
        <p:blipFill>
          <a:blip r:embed="rId2"/>
          <a:stretch>
            <a:fillRect/>
          </a:stretch>
        </p:blipFill>
        <p:spPr>
          <a:xfrm>
            <a:off x="4583832" y="3933056"/>
            <a:ext cx="6543675" cy="2598043"/>
          </a:xfrm>
          <a:prstGeom prst="rect">
            <a:avLst/>
          </a:prstGeom>
        </p:spPr>
      </p:pic>
    </p:spTree>
    <p:extLst>
      <p:ext uri="{BB962C8B-B14F-4D97-AF65-F5344CB8AC3E}">
        <p14:creationId xmlns:p14="http://schemas.microsoft.com/office/powerpoint/2010/main" val="16425440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A cloud service consumer sends a request message to a </a:t>
            </a:r>
            <a:r>
              <a:rPr lang="en-IN" dirty="0" smtClean="0"/>
              <a:t>cloud service </a:t>
            </a:r>
            <a:r>
              <a:rPr lang="en-IN" dirty="0"/>
              <a:t>(1</a:t>
            </a:r>
            <a:r>
              <a:rPr lang="en-IN" dirty="0" smtClean="0"/>
              <a:t>).</a:t>
            </a:r>
          </a:p>
          <a:p>
            <a:r>
              <a:rPr lang="en-IN" dirty="0" smtClean="0"/>
              <a:t> </a:t>
            </a:r>
            <a:r>
              <a:rPr lang="en-IN" dirty="0"/>
              <a:t>The monitoring agent intercepts the message to collect </a:t>
            </a:r>
            <a:r>
              <a:rPr lang="en-IN" dirty="0" smtClean="0"/>
              <a:t>relevant usage </a:t>
            </a:r>
            <a:r>
              <a:rPr lang="en-IN" dirty="0"/>
              <a:t>data (2) before allowing it to continue to the cloud service (3a). </a:t>
            </a:r>
            <a:endParaRPr lang="en-IN" dirty="0" smtClean="0"/>
          </a:p>
          <a:p>
            <a:r>
              <a:rPr lang="en-IN" dirty="0" smtClean="0"/>
              <a:t>The monitoring </a:t>
            </a:r>
            <a:r>
              <a:rPr lang="en-IN" dirty="0"/>
              <a:t>agent stores the collected usage data in a log database (3b). </a:t>
            </a:r>
            <a:endParaRPr lang="en-IN" dirty="0" smtClean="0"/>
          </a:p>
          <a:p>
            <a:r>
              <a:rPr lang="en-IN" dirty="0" smtClean="0"/>
              <a:t>The cloud </a:t>
            </a:r>
            <a:r>
              <a:rPr lang="en-IN" dirty="0"/>
              <a:t>service replies with a response message (4) that is sent back to the </a:t>
            </a:r>
            <a:r>
              <a:rPr lang="en-IN" dirty="0" smtClean="0"/>
              <a:t>cloud.</a:t>
            </a:r>
            <a:endParaRPr lang="en-IN" dirty="0"/>
          </a:p>
        </p:txBody>
      </p:sp>
    </p:spTree>
    <p:extLst>
      <p:ext uri="{BB962C8B-B14F-4D97-AF65-F5344CB8AC3E}">
        <p14:creationId xmlns:p14="http://schemas.microsoft.com/office/powerpoint/2010/main" val="280179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7611"/>
          </a:xfrm>
        </p:spPr>
        <p:txBody>
          <a:bodyPr>
            <a:normAutofit fontScale="90000"/>
          </a:bodyPr>
          <a:lstStyle/>
          <a:p>
            <a:r>
              <a:rPr lang="en-IN" dirty="0"/>
              <a:t>Resource Agent</a:t>
            </a:r>
          </a:p>
        </p:txBody>
      </p:sp>
      <p:sp>
        <p:nvSpPr>
          <p:cNvPr id="3" name="Content Placeholder 2"/>
          <p:cNvSpPr>
            <a:spLocks noGrp="1"/>
          </p:cNvSpPr>
          <p:nvPr>
            <p:ph idx="1"/>
          </p:nvPr>
        </p:nvSpPr>
        <p:spPr>
          <a:xfrm>
            <a:off x="838200" y="1268760"/>
            <a:ext cx="10515600" cy="4908203"/>
          </a:xfrm>
        </p:spPr>
        <p:txBody>
          <a:bodyPr/>
          <a:lstStyle/>
          <a:p>
            <a:pPr marL="0" indent="0" algn="just">
              <a:buNone/>
            </a:pPr>
            <a:r>
              <a:rPr lang="en-IN" dirty="0"/>
              <a:t>A resource agent is a processing module that collects usage data by </a:t>
            </a:r>
            <a:r>
              <a:rPr lang="en-IN" dirty="0" smtClean="0"/>
              <a:t>having event-driven </a:t>
            </a:r>
            <a:r>
              <a:rPr lang="en-IN" dirty="0"/>
              <a:t>interactions with specialized resource </a:t>
            </a:r>
            <a:r>
              <a:rPr lang="en-IN" dirty="0" smtClean="0"/>
              <a:t>software.</a:t>
            </a:r>
          </a:p>
          <a:p>
            <a:pPr marL="0" indent="0" algn="just">
              <a:buNone/>
            </a:pPr>
            <a:r>
              <a:rPr lang="en-IN" dirty="0" smtClean="0"/>
              <a:t> This module </a:t>
            </a:r>
            <a:r>
              <a:rPr lang="en-IN" dirty="0"/>
              <a:t>is used to monitor usage metrics based on pre-defined, observable </a:t>
            </a:r>
            <a:r>
              <a:rPr lang="en-IN" dirty="0" smtClean="0"/>
              <a:t>events at </a:t>
            </a:r>
            <a:r>
              <a:rPr lang="en-IN" dirty="0"/>
              <a:t>the resource software level, such as initiating, suspending, resuming, </a:t>
            </a:r>
            <a:r>
              <a:rPr lang="en-IN" dirty="0" smtClean="0"/>
              <a:t>and </a:t>
            </a:r>
            <a:r>
              <a:rPr lang="en-IN" b="1" i="1" u="sng" dirty="0" smtClean="0">
                <a:solidFill>
                  <a:srgbClr val="FF0000"/>
                </a:solidFill>
              </a:rPr>
              <a:t>vertical </a:t>
            </a:r>
            <a:r>
              <a:rPr lang="en-IN" b="1" i="1" u="sng" dirty="0">
                <a:solidFill>
                  <a:srgbClr val="FF0000"/>
                </a:solidFill>
              </a:rPr>
              <a:t>scaling</a:t>
            </a:r>
            <a:r>
              <a:rPr lang="en-IN" dirty="0" smtClean="0">
                <a:solidFill>
                  <a:srgbClr val="FF0000"/>
                </a:solidFill>
              </a:rPr>
              <a:t>.</a:t>
            </a:r>
          </a:p>
          <a:p>
            <a:pPr marL="0" indent="0" algn="just">
              <a:buNone/>
            </a:pPr>
            <a:endParaRPr lang="en-US" dirty="0"/>
          </a:p>
          <a:p>
            <a:pPr marL="0" indent="0" algn="just">
              <a:buNone/>
            </a:pPr>
            <a:r>
              <a:rPr lang="en-US" dirty="0" smtClean="0"/>
              <a:t>Meaning of horizontal and vertical scaling:-</a:t>
            </a:r>
            <a:r>
              <a:rPr lang="en-IN" b="1" dirty="0"/>
              <a:t>Horizontal scaling</a:t>
            </a:r>
            <a:r>
              <a:rPr lang="en-IN" dirty="0"/>
              <a:t> means </a:t>
            </a:r>
            <a:r>
              <a:rPr lang="en-IN" b="1" dirty="0"/>
              <a:t>scaling</a:t>
            </a:r>
            <a:r>
              <a:rPr lang="en-IN" dirty="0"/>
              <a:t> by adding more machines to your pool of resources (also described as “</a:t>
            </a:r>
            <a:r>
              <a:rPr lang="en-IN" b="1" dirty="0"/>
              <a:t>scaling</a:t>
            </a:r>
            <a:r>
              <a:rPr lang="en-IN" dirty="0"/>
              <a:t> out”), whereas </a:t>
            </a:r>
            <a:r>
              <a:rPr lang="en-IN" b="1" dirty="0"/>
              <a:t>vertical scaling</a:t>
            </a:r>
            <a:r>
              <a:rPr lang="en-IN" dirty="0"/>
              <a:t> refers to </a:t>
            </a:r>
            <a:r>
              <a:rPr lang="en-IN" b="1" dirty="0"/>
              <a:t>scaling</a:t>
            </a:r>
            <a:r>
              <a:rPr lang="en-IN" dirty="0"/>
              <a:t> by adding more power (e.g. CPU, RAM) to an existing machine (also described as “</a:t>
            </a:r>
            <a:r>
              <a:rPr lang="en-IN" b="1" dirty="0"/>
              <a:t>scaling</a:t>
            </a:r>
            <a:r>
              <a:rPr lang="en-IN" dirty="0"/>
              <a:t> up”)</a:t>
            </a:r>
          </a:p>
        </p:txBody>
      </p:sp>
    </p:spTree>
    <p:extLst>
      <p:ext uri="{BB962C8B-B14F-4D97-AF65-F5344CB8AC3E}">
        <p14:creationId xmlns:p14="http://schemas.microsoft.com/office/powerpoint/2010/main" val="36375454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This mechanism can be implemented to:</a:t>
            </a:r>
            <a:br>
              <a:rPr lang="en-IN" dirty="0" smtClean="0"/>
            </a:br>
            <a:endParaRPr lang="en-IN" dirty="0"/>
          </a:p>
        </p:txBody>
      </p:sp>
      <p:sp>
        <p:nvSpPr>
          <p:cNvPr id="3" name="Content Placeholder 2"/>
          <p:cNvSpPr>
            <a:spLocks noGrp="1"/>
          </p:cNvSpPr>
          <p:nvPr>
            <p:ph idx="1"/>
          </p:nvPr>
        </p:nvSpPr>
        <p:spPr>
          <a:xfrm>
            <a:off x="838200" y="1340768"/>
            <a:ext cx="10515600" cy="4836195"/>
          </a:xfrm>
        </p:spPr>
        <p:txBody>
          <a:bodyPr>
            <a:normAutofit fontScale="85000" lnSpcReduction="10000"/>
          </a:bodyPr>
          <a:lstStyle/>
          <a:p>
            <a:pPr marL="0" indent="0">
              <a:buNone/>
            </a:pPr>
            <a:r>
              <a:rPr lang="en-IN" dirty="0"/>
              <a:t>I</a:t>
            </a:r>
            <a:r>
              <a:rPr lang="en-IN" dirty="0" smtClean="0"/>
              <a:t>solate IT resources in a cloud from non-authorized users</a:t>
            </a:r>
          </a:p>
          <a:p>
            <a:pPr marL="0" indent="0">
              <a:buNone/>
            </a:pPr>
            <a:r>
              <a:rPr lang="en-IN" dirty="0" smtClean="0"/>
              <a:t>Isolate IT resources in a cloud from non-users</a:t>
            </a:r>
          </a:p>
          <a:p>
            <a:pPr marL="0" indent="0">
              <a:buNone/>
            </a:pPr>
            <a:r>
              <a:rPr lang="en-IN" dirty="0"/>
              <a:t>I</a:t>
            </a:r>
            <a:r>
              <a:rPr lang="en-IN" dirty="0" smtClean="0"/>
              <a:t>solate IT resources in a cloud from cloud consumers</a:t>
            </a:r>
          </a:p>
          <a:p>
            <a:pPr marL="0" indent="0">
              <a:buNone/>
            </a:pPr>
            <a:r>
              <a:rPr lang="en-IN" dirty="0"/>
              <a:t>C</a:t>
            </a:r>
            <a:r>
              <a:rPr lang="en-IN" dirty="0" smtClean="0"/>
              <a:t>ontrol the bandwidth that is available to isolated IT resources</a:t>
            </a:r>
          </a:p>
          <a:p>
            <a:pPr marL="0" indent="0">
              <a:buNone/>
            </a:pPr>
            <a:r>
              <a:rPr lang="en-IN" dirty="0" smtClean="0"/>
              <a:t>Logical network perimeters are typically established via network devices that</a:t>
            </a:r>
          </a:p>
          <a:p>
            <a:pPr marL="0" indent="0">
              <a:buNone/>
            </a:pPr>
            <a:r>
              <a:rPr lang="en-IN" dirty="0">
                <a:solidFill>
                  <a:srgbClr val="FF0000"/>
                </a:solidFill>
              </a:rPr>
              <a:t>S</a:t>
            </a:r>
            <a:r>
              <a:rPr lang="en-IN" dirty="0" smtClean="0">
                <a:solidFill>
                  <a:srgbClr val="FF0000"/>
                </a:solidFill>
              </a:rPr>
              <a:t>upply and control the connectivity of a data </a:t>
            </a:r>
            <a:r>
              <a:rPr lang="en-IN" dirty="0" err="1" smtClean="0">
                <a:solidFill>
                  <a:srgbClr val="FF0000"/>
                </a:solidFill>
              </a:rPr>
              <a:t>center</a:t>
            </a:r>
            <a:r>
              <a:rPr lang="en-IN" dirty="0" smtClean="0">
                <a:solidFill>
                  <a:srgbClr val="FF0000"/>
                </a:solidFill>
              </a:rPr>
              <a:t> and are commonly deployed</a:t>
            </a:r>
          </a:p>
          <a:p>
            <a:pPr marL="0" indent="0">
              <a:buNone/>
            </a:pPr>
            <a:r>
              <a:rPr lang="en-IN" dirty="0">
                <a:solidFill>
                  <a:srgbClr val="FF0000"/>
                </a:solidFill>
              </a:rPr>
              <a:t>A</a:t>
            </a:r>
            <a:r>
              <a:rPr lang="en-IN" dirty="0" smtClean="0">
                <a:solidFill>
                  <a:srgbClr val="FF0000"/>
                </a:solidFill>
              </a:rPr>
              <a:t>s virtualized IT environments that include:-</a:t>
            </a:r>
          </a:p>
          <a:p>
            <a:pPr marL="0" indent="0">
              <a:buNone/>
            </a:pPr>
            <a:r>
              <a:rPr lang="en-IN" u="sng" dirty="0" smtClean="0">
                <a:solidFill>
                  <a:srgbClr val="FF0000"/>
                </a:solidFill>
              </a:rPr>
              <a:t>Virtual Firewall </a:t>
            </a:r>
            <a:r>
              <a:rPr lang="en-IN" dirty="0" smtClean="0">
                <a:solidFill>
                  <a:srgbClr val="FF0000"/>
                </a:solidFill>
              </a:rPr>
              <a:t>– An IT resource that actively filters network traffic to</a:t>
            </a:r>
          </a:p>
          <a:p>
            <a:pPr marL="0" indent="0">
              <a:buNone/>
            </a:pPr>
            <a:r>
              <a:rPr lang="en-IN" dirty="0" smtClean="0">
                <a:solidFill>
                  <a:srgbClr val="FF0000"/>
                </a:solidFill>
              </a:rPr>
              <a:t>and from the isolated network while controlling its interactions with the Internet.</a:t>
            </a:r>
          </a:p>
          <a:p>
            <a:pPr marL="0" indent="0">
              <a:buNone/>
            </a:pPr>
            <a:r>
              <a:rPr lang="en-IN" u="sng" dirty="0" smtClean="0">
                <a:solidFill>
                  <a:srgbClr val="FF0000"/>
                </a:solidFill>
              </a:rPr>
              <a:t>Virtual Network </a:t>
            </a:r>
            <a:r>
              <a:rPr lang="en-IN" dirty="0" smtClean="0">
                <a:solidFill>
                  <a:srgbClr val="FF0000"/>
                </a:solidFill>
              </a:rPr>
              <a:t>– Usually acquired through VLANs, this IT resource isolates the network environment within the data </a:t>
            </a:r>
            <a:r>
              <a:rPr lang="en-IN" dirty="0" err="1" smtClean="0">
                <a:solidFill>
                  <a:srgbClr val="FF0000"/>
                </a:solidFill>
              </a:rPr>
              <a:t>center</a:t>
            </a:r>
            <a:r>
              <a:rPr lang="en-IN" dirty="0" smtClean="0">
                <a:solidFill>
                  <a:srgbClr val="FF0000"/>
                </a:solidFill>
              </a:rPr>
              <a:t> infrastructure.</a:t>
            </a:r>
            <a:endParaRPr lang="en-IN" dirty="0">
              <a:solidFill>
                <a:srgbClr val="FF0000"/>
              </a:solidFill>
            </a:endParaRPr>
          </a:p>
        </p:txBody>
      </p:sp>
    </p:spTree>
    <p:extLst>
      <p:ext uri="{BB962C8B-B14F-4D97-AF65-F5344CB8AC3E}">
        <p14:creationId xmlns:p14="http://schemas.microsoft.com/office/powerpoint/2010/main" val="34742010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096" y="2492896"/>
            <a:ext cx="4393704" cy="3495923"/>
          </a:xfrm>
        </p:spPr>
        <p:txBody>
          <a:bodyPr>
            <a:normAutofit/>
          </a:bodyPr>
          <a:lstStyle/>
          <a:p>
            <a:pPr algn="just"/>
            <a:r>
              <a:rPr lang="en-IN" sz="2400" dirty="0"/>
              <a:t>The resource agent is actively monitoring a virtual server and</a:t>
            </a:r>
            <a:br>
              <a:rPr lang="en-IN" sz="2400" dirty="0"/>
            </a:br>
            <a:r>
              <a:rPr lang="en-IN" sz="2400" dirty="0"/>
              <a:t>detects an increase in usage (1). The resource agent receives a notification </a:t>
            </a:r>
            <a:r>
              <a:rPr lang="en-IN" sz="2400" dirty="0" smtClean="0"/>
              <a:t>from the </a:t>
            </a:r>
            <a:r>
              <a:rPr lang="en-IN" sz="2400" dirty="0"/>
              <a:t>underlying resource management program that the virtual server is being</a:t>
            </a:r>
            <a:br>
              <a:rPr lang="en-IN" sz="2400" dirty="0"/>
            </a:br>
            <a:r>
              <a:rPr lang="en-IN" sz="2400" dirty="0"/>
              <a:t>scaled up and stores the collected usage data in a log database, as per </a:t>
            </a:r>
            <a:r>
              <a:rPr lang="en-IN" sz="2400" dirty="0" smtClean="0"/>
              <a:t>its monitoring </a:t>
            </a:r>
            <a:r>
              <a:rPr lang="en-IN" sz="2400" dirty="0"/>
              <a:t>metrics (2).</a:t>
            </a:r>
          </a:p>
        </p:txBody>
      </p:sp>
      <p:pic>
        <p:nvPicPr>
          <p:cNvPr id="4" name="Content Placeholder 3"/>
          <p:cNvPicPr>
            <a:picLocks noGrp="1" noChangeAspect="1"/>
          </p:cNvPicPr>
          <p:nvPr>
            <p:ph idx="1"/>
          </p:nvPr>
        </p:nvPicPr>
        <p:blipFill>
          <a:blip r:embed="rId2"/>
          <a:stretch>
            <a:fillRect/>
          </a:stretch>
        </p:blipFill>
        <p:spPr>
          <a:xfrm>
            <a:off x="623392" y="332656"/>
            <a:ext cx="6048672" cy="5418559"/>
          </a:xfrm>
          <a:prstGeom prst="rect">
            <a:avLst/>
          </a:prstGeom>
        </p:spPr>
      </p:pic>
    </p:spTree>
    <p:extLst>
      <p:ext uri="{BB962C8B-B14F-4D97-AF65-F5344CB8AC3E}">
        <p14:creationId xmlns:p14="http://schemas.microsoft.com/office/powerpoint/2010/main" val="3474022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1627"/>
          </a:xfrm>
        </p:spPr>
        <p:txBody>
          <a:bodyPr/>
          <a:lstStyle/>
          <a:p>
            <a:r>
              <a:rPr lang="en-IN" dirty="0"/>
              <a:t>Polling Agent</a:t>
            </a:r>
          </a:p>
        </p:txBody>
      </p:sp>
      <p:sp>
        <p:nvSpPr>
          <p:cNvPr id="3" name="Content Placeholder 2"/>
          <p:cNvSpPr>
            <a:spLocks noGrp="1"/>
          </p:cNvSpPr>
          <p:nvPr>
            <p:ph idx="1"/>
          </p:nvPr>
        </p:nvSpPr>
        <p:spPr>
          <a:xfrm>
            <a:off x="838200" y="1196752"/>
            <a:ext cx="10515600" cy="4980211"/>
          </a:xfrm>
        </p:spPr>
        <p:txBody>
          <a:bodyPr/>
          <a:lstStyle/>
          <a:p>
            <a:pPr marL="0" indent="0" algn="just">
              <a:buNone/>
            </a:pPr>
            <a:r>
              <a:rPr lang="en-IN" dirty="0"/>
              <a:t>A polling agent is a processing module that collects cloud service usage data </a:t>
            </a:r>
            <a:r>
              <a:rPr lang="en-IN" dirty="0" smtClean="0"/>
              <a:t>by polling </a:t>
            </a:r>
            <a:r>
              <a:rPr lang="en-IN" dirty="0"/>
              <a:t>IT resources. </a:t>
            </a:r>
            <a:endParaRPr lang="en-IN" dirty="0" smtClean="0"/>
          </a:p>
          <a:p>
            <a:pPr marL="0" indent="0" algn="just">
              <a:buNone/>
            </a:pPr>
            <a:r>
              <a:rPr lang="en-IN" dirty="0" smtClean="0"/>
              <a:t>This </a:t>
            </a:r>
            <a:r>
              <a:rPr lang="en-IN" dirty="0"/>
              <a:t>type of cloud service monitor is commonly used </a:t>
            </a:r>
            <a:r>
              <a:rPr lang="en-IN" dirty="0" smtClean="0"/>
              <a:t>to periodically </a:t>
            </a:r>
            <a:r>
              <a:rPr lang="en-IN" dirty="0"/>
              <a:t>monitor IT resource status, such as uptime and </a:t>
            </a:r>
            <a:r>
              <a:rPr lang="en-IN" dirty="0" smtClean="0"/>
              <a:t>downtime.</a:t>
            </a:r>
            <a:endParaRPr lang="en-IN" dirty="0"/>
          </a:p>
        </p:txBody>
      </p:sp>
    </p:spTree>
    <p:extLst>
      <p:ext uri="{BB962C8B-B14F-4D97-AF65-F5344CB8AC3E}">
        <p14:creationId xmlns:p14="http://schemas.microsoft.com/office/powerpoint/2010/main" val="10348583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2224" y="548680"/>
            <a:ext cx="3313584" cy="5584155"/>
          </a:xfrm>
        </p:spPr>
        <p:txBody>
          <a:bodyPr>
            <a:normAutofit/>
          </a:bodyPr>
          <a:lstStyle/>
          <a:p>
            <a:pPr algn="just"/>
            <a:r>
              <a:rPr lang="en-IN" sz="1800" dirty="0"/>
              <a:t>A polling agent monitors the status of a cloud service hosted by </a:t>
            </a:r>
            <a:r>
              <a:rPr lang="en-IN" sz="1800" dirty="0" smtClean="0"/>
              <a:t>a virtual </a:t>
            </a:r>
            <a:r>
              <a:rPr lang="en-IN" sz="1800" dirty="0"/>
              <a:t>server by sending periodic polling request messages and receiving </a:t>
            </a:r>
            <a:r>
              <a:rPr lang="en-IN" sz="1800" dirty="0" smtClean="0"/>
              <a:t>polling response </a:t>
            </a:r>
            <a:r>
              <a:rPr lang="en-IN" sz="1800" dirty="0"/>
              <a:t>messages that report usage status “A” after a number of polling </a:t>
            </a:r>
            <a:r>
              <a:rPr lang="en-IN" sz="1800" dirty="0" smtClean="0"/>
              <a:t>cycles, until </a:t>
            </a:r>
            <a:r>
              <a:rPr lang="en-IN" sz="1800" dirty="0"/>
              <a:t>it receives a usage status of “B” (1), upon which the polling agent </a:t>
            </a:r>
            <a:r>
              <a:rPr lang="en-IN" sz="1800" dirty="0" smtClean="0"/>
              <a:t>records the </a:t>
            </a:r>
            <a:r>
              <a:rPr lang="en-IN" sz="1800" dirty="0"/>
              <a:t>new usage status in the log database (2).</a:t>
            </a:r>
          </a:p>
        </p:txBody>
      </p:sp>
      <p:pic>
        <p:nvPicPr>
          <p:cNvPr id="4" name="Content Placeholder 3"/>
          <p:cNvPicPr>
            <a:picLocks noGrp="1" noChangeAspect="1"/>
          </p:cNvPicPr>
          <p:nvPr>
            <p:ph idx="1"/>
          </p:nvPr>
        </p:nvPicPr>
        <p:blipFill>
          <a:blip r:embed="rId2"/>
          <a:stretch>
            <a:fillRect/>
          </a:stretch>
        </p:blipFill>
        <p:spPr>
          <a:xfrm>
            <a:off x="623392" y="332656"/>
            <a:ext cx="6772275" cy="6048672"/>
          </a:xfrm>
          <a:prstGeom prst="rect">
            <a:avLst/>
          </a:prstGeom>
        </p:spPr>
      </p:pic>
    </p:spTree>
    <p:extLst>
      <p:ext uri="{BB962C8B-B14F-4D97-AF65-F5344CB8AC3E}">
        <p14:creationId xmlns:p14="http://schemas.microsoft.com/office/powerpoint/2010/main" val="34830680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7611"/>
          </a:xfrm>
        </p:spPr>
        <p:txBody>
          <a:bodyPr>
            <a:normAutofit fontScale="90000"/>
          </a:bodyPr>
          <a:lstStyle/>
          <a:p>
            <a:r>
              <a:rPr lang="en-IN" dirty="0"/>
              <a:t>Resource Replication</a:t>
            </a:r>
          </a:p>
        </p:txBody>
      </p:sp>
      <p:sp>
        <p:nvSpPr>
          <p:cNvPr id="3" name="Content Placeholder 2"/>
          <p:cNvSpPr>
            <a:spLocks noGrp="1"/>
          </p:cNvSpPr>
          <p:nvPr>
            <p:ph idx="1"/>
          </p:nvPr>
        </p:nvSpPr>
        <p:spPr>
          <a:xfrm>
            <a:off x="838200" y="1196752"/>
            <a:ext cx="10515600" cy="4980211"/>
          </a:xfrm>
        </p:spPr>
        <p:txBody>
          <a:bodyPr/>
          <a:lstStyle/>
          <a:p>
            <a:pPr marL="0" indent="0" algn="just">
              <a:buNone/>
            </a:pPr>
            <a:r>
              <a:rPr lang="en-IN" dirty="0"/>
              <a:t>Defined as the creation of multiple instances of the same IT resource, </a:t>
            </a:r>
            <a:r>
              <a:rPr lang="en-IN" dirty="0" smtClean="0"/>
              <a:t>replication is </a:t>
            </a:r>
            <a:r>
              <a:rPr lang="en-IN" dirty="0"/>
              <a:t>typically performed when an IT resource’s </a:t>
            </a:r>
            <a:r>
              <a:rPr lang="en-IN" i="1" u="sng" dirty="0">
                <a:solidFill>
                  <a:srgbClr val="FF0000"/>
                </a:solidFill>
              </a:rPr>
              <a:t>availability and performance </a:t>
            </a:r>
            <a:r>
              <a:rPr lang="en-IN" i="1" u="sng" dirty="0" smtClean="0">
                <a:solidFill>
                  <a:srgbClr val="FF0000"/>
                </a:solidFill>
              </a:rPr>
              <a:t>need to </a:t>
            </a:r>
            <a:r>
              <a:rPr lang="en-IN" i="1" u="sng" dirty="0">
                <a:solidFill>
                  <a:srgbClr val="FF0000"/>
                </a:solidFill>
              </a:rPr>
              <a:t>be enhanced</a:t>
            </a:r>
            <a:r>
              <a:rPr lang="en-IN" i="1" u="sng" dirty="0" smtClean="0">
                <a:solidFill>
                  <a:srgbClr val="FF0000"/>
                </a:solidFill>
              </a:rPr>
              <a:t>.</a:t>
            </a:r>
          </a:p>
          <a:p>
            <a:pPr marL="0" indent="0" algn="just">
              <a:buNone/>
            </a:pPr>
            <a:r>
              <a:rPr lang="en-IN" dirty="0" smtClean="0"/>
              <a:t> </a:t>
            </a:r>
            <a:r>
              <a:rPr lang="en-IN" dirty="0"/>
              <a:t>Virtualization technology is used to implement the </a:t>
            </a:r>
            <a:r>
              <a:rPr lang="en-IN" dirty="0" smtClean="0"/>
              <a:t>resource replication </a:t>
            </a:r>
            <a:r>
              <a:rPr lang="en-IN" dirty="0"/>
              <a:t>mechanism to replicate cloud-based IT </a:t>
            </a:r>
            <a:r>
              <a:rPr lang="en-IN" dirty="0" smtClean="0"/>
              <a:t>resources.</a:t>
            </a:r>
            <a:endParaRPr lang="en-IN" dirty="0"/>
          </a:p>
        </p:txBody>
      </p:sp>
    </p:spTree>
    <p:extLst>
      <p:ext uri="{BB962C8B-B14F-4D97-AF65-F5344CB8AC3E}">
        <p14:creationId xmlns:p14="http://schemas.microsoft.com/office/powerpoint/2010/main" val="40790758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64152" y="1916832"/>
            <a:ext cx="3890864" cy="4351338"/>
          </a:xfrm>
        </p:spPr>
        <p:txBody>
          <a:bodyPr/>
          <a:lstStyle/>
          <a:p>
            <a:pPr marL="0" indent="0" algn="just">
              <a:buNone/>
            </a:pPr>
            <a:r>
              <a:rPr lang="en-IN" dirty="0"/>
              <a:t>The hypervisor replicates several instances of a virtual server, </a:t>
            </a:r>
            <a:r>
              <a:rPr lang="en-IN" dirty="0" smtClean="0"/>
              <a:t>using a </a:t>
            </a:r>
            <a:r>
              <a:rPr lang="en-IN" dirty="0"/>
              <a:t>stored virtual server image.</a:t>
            </a:r>
            <a:endParaRPr lang="en-US" dirty="0" smtClean="0"/>
          </a:p>
        </p:txBody>
      </p:sp>
      <p:pic>
        <p:nvPicPr>
          <p:cNvPr id="4" name="Picture 3"/>
          <p:cNvPicPr>
            <a:picLocks noChangeAspect="1"/>
          </p:cNvPicPr>
          <p:nvPr/>
        </p:nvPicPr>
        <p:blipFill>
          <a:blip r:embed="rId2"/>
          <a:stretch>
            <a:fillRect/>
          </a:stretch>
        </p:blipFill>
        <p:spPr>
          <a:xfrm>
            <a:off x="623392" y="692696"/>
            <a:ext cx="6762750" cy="4391025"/>
          </a:xfrm>
          <a:prstGeom prst="rect">
            <a:avLst/>
          </a:prstGeom>
        </p:spPr>
      </p:pic>
    </p:spTree>
    <p:extLst>
      <p:ext uri="{BB962C8B-B14F-4D97-AF65-F5344CB8AC3E}">
        <p14:creationId xmlns:p14="http://schemas.microsoft.com/office/powerpoint/2010/main" val="36571081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2400" dirty="0" smtClean="0">
                <a:latin typeface="Times New Roman" panose="02020603050405020304" pitchFamily="18" charset="0"/>
                <a:cs typeface="Times New Roman" panose="02020603050405020304" pitchFamily="18" charset="0"/>
              </a:rPr>
              <a:t>An example:</a:t>
            </a:r>
            <a:r>
              <a:rPr lang="en-IN" sz="2400" dirty="0">
                <a:latin typeface="Times New Roman" panose="02020603050405020304" pitchFamily="18" charset="0"/>
                <a:cs typeface="Times New Roman" panose="02020603050405020304" pitchFamily="18" charset="0"/>
              </a:rPr>
              <a:t>A high-availability virtual server is running in Data </a:t>
            </a:r>
            <a:r>
              <a:rPr lang="en-IN" sz="2400" dirty="0" err="1">
                <a:latin typeface="Times New Roman" panose="02020603050405020304" pitchFamily="18" charset="0"/>
                <a:cs typeface="Times New Roman" panose="02020603050405020304" pitchFamily="18" charset="0"/>
              </a:rPr>
              <a:t>Center</a:t>
            </a:r>
            <a:r>
              <a:rPr lang="en-IN" sz="2400" dirty="0">
                <a:latin typeface="Times New Roman" panose="02020603050405020304" pitchFamily="18" charset="0"/>
                <a:cs typeface="Times New Roman" panose="02020603050405020304" pitchFamily="18" charset="0"/>
              </a:rPr>
              <a:t> A. VIM</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instances in Data </a:t>
            </a:r>
            <a:r>
              <a:rPr lang="en-IN" sz="2400" dirty="0" err="1">
                <a:latin typeface="Times New Roman" panose="02020603050405020304" pitchFamily="18" charset="0"/>
                <a:cs typeface="Times New Roman" panose="02020603050405020304" pitchFamily="18" charset="0"/>
              </a:rPr>
              <a:t>Centers</a:t>
            </a:r>
            <a:r>
              <a:rPr lang="en-IN" sz="2400" dirty="0">
                <a:latin typeface="Times New Roman" panose="02020603050405020304" pitchFamily="18" charset="0"/>
                <a:cs typeface="Times New Roman" panose="02020603050405020304" pitchFamily="18" charset="0"/>
              </a:rPr>
              <a:t> A and B are executing a coordination function that</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allows detection of failure conditions. Stored VM images are replicated between</a:t>
            </a:r>
            <a:br>
              <a:rPr lang="en-IN" sz="2400" dirty="0">
                <a:latin typeface="Times New Roman" panose="02020603050405020304" pitchFamily="18" charset="0"/>
                <a:cs typeface="Times New Roman" panose="02020603050405020304" pitchFamily="18" charset="0"/>
              </a:rPr>
            </a:br>
            <a:r>
              <a:rPr lang="en-IN" sz="2400" dirty="0" smtClean="0">
                <a:latin typeface="Times New Roman" panose="02020603050405020304" pitchFamily="18" charset="0"/>
                <a:cs typeface="Times New Roman" panose="02020603050405020304" pitchFamily="18" charset="0"/>
              </a:rPr>
              <a:t>data </a:t>
            </a:r>
            <a:r>
              <a:rPr lang="en-IN" sz="2400" dirty="0" err="1">
                <a:latin typeface="Times New Roman" panose="02020603050405020304" pitchFamily="18" charset="0"/>
                <a:cs typeface="Times New Roman" panose="02020603050405020304" pitchFamily="18" charset="0"/>
              </a:rPr>
              <a:t>centers</a:t>
            </a:r>
            <a:r>
              <a:rPr lang="en-IN" sz="2400" dirty="0">
                <a:latin typeface="Times New Roman" panose="02020603050405020304" pitchFamily="18" charset="0"/>
                <a:cs typeface="Times New Roman" panose="02020603050405020304" pitchFamily="18" charset="0"/>
              </a:rPr>
              <a:t> as a result of the high-availability architecture.</a:t>
            </a:r>
          </a:p>
        </p:txBody>
      </p:sp>
      <p:pic>
        <p:nvPicPr>
          <p:cNvPr id="4" name="Content Placeholder 3"/>
          <p:cNvPicPr>
            <a:picLocks noGrp="1" noChangeAspect="1"/>
          </p:cNvPicPr>
          <p:nvPr>
            <p:ph idx="1"/>
          </p:nvPr>
        </p:nvPicPr>
        <p:blipFill>
          <a:blip r:embed="rId2"/>
          <a:stretch>
            <a:fillRect/>
          </a:stretch>
        </p:blipFill>
        <p:spPr>
          <a:xfrm>
            <a:off x="2351584" y="1700808"/>
            <a:ext cx="6696743" cy="5040560"/>
          </a:xfrm>
          <a:prstGeom prst="rect">
            <a:avLst/>
          </a:prstGeom>
        </p:spPr>
      </p:pic>
    </p:spTree>
    <p:extLst>
      <p:ext uri="{BB962C8B-B14F-4D97-AF65-F5344CB8AC3E}">
        <p14:creationId xmlns:p14="http://schemas.microsoft.com/office/powerpoint/2010/main" val="8361446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783632" y="-747464"/>
            <a:ext cx="6264696" cy="7704856"/>
          </a:xfrm>
          <a:prstGeom prst="rect">
            <a:avLst/>
          </a:prstGeom>
        </p:spPr>
      </p:pic>
    </p:spTree>
    <p:extLst>
      <p:ext uri="{BB962C8B-B14F-4D97-AF65-F5344CB8AC3E}">
        <p14:creationId xmlns:p14="http://schemas.microsoft.com/office/powerpoint/2010/main" val="4565928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2400" dirty="0" smtClean="0">
                <a:latin typeface="Times New Roman" panose="02020603050405020304" pitchFamily="18" charset="0"/>
                <a:cs typeface="Times New Roman" panose="02020603050405020304" pitchFamily="18" charset="0"/>
              </a:rPr>
              <a:t>Case 2:</a:t>
            </a:r>
            <a:r>
              <a:rPr lang="en-IN" sz="2400" dirty="0">
                <a:latin typeface="Times New Roman" panose="02020603050405020304" pitchFamily="18" charset="0"/>
                <a:cs typeface="Times New Roman" panose="02020603050405020304" pitchFamily="18" charset="0"/>
              </a:rPr>
              <a:t>The virtual server becomes unavailable in Data </a:t>
            </a:r>
            <a:r>
              <a:rPr lang="en-IN" sz="2400" dirty="0" err="1">
                <a:latin typeface="Times New Roman" panose="02020603050405020304" pitchFamily="18" charset="0"/>
                <a:cs typeface="Times New Roman" panose="02020603050405020304" pitchFamily="18" charset="0"/>
              </a:rPr>
              <a:t>Center</a:t>
            </a:r>
            <a:r>
              <a:rPr lang="en-IN" sz="2400" dirty="0">
                <a:latin typeface="Times New Roman" panose="02020603050405020304" pitchFamily="18" charset="0"/>
                <a:cs typeface="Times New Roman" panose="02020603050405020304" pitchFamily="18" charset="0"/>
              </a:rPr>
              <a:t> A. The VIM</a:t>
            </a:r>
            <a:br>
              <a:rPr lang="en-IN" sz="2400" dirty="0">
                <a:latin typeface="Times New Roman" panose="02020603050405020304" pitchFamily="18" charset="0"/>
                <a:cs typeface="Times New Roman" panose="02020603050405020304" pitchFamily="18" charset="0"/>
              </a:rPr>
            </a:br>
            <a:r>
              <a:rPr lang="en-IN" sz="2400" dirty="0" smtClean="0">
                <a:latin typeface="Times New Roman" panose="02020603050405020304" pitchFamily="18" charset="0"/>
                <a:cs typeface="Times New Roman" panose="02020603050405020304" pitchFamily="18" charset="0"/>
              </a:rPr>
              <a:t>in </a:t>
            </a:r>
            <a:r>
              <a:rPr lang="en-IN" sz="2400" dirty="0">
                <a:latin typeface="Times New Roman" panose="02020603050405020304" pitchFamily="18" charset="0"/>
                <a:cs typeface="Times New Roman" panose="02020603050405020304" pitchFamily="18" charset="0"/>
              </a:rPr>
              <a:t>Data </a:t>
            </a:r>
            <a:r>
              <a:rPr lang="en-IN" sz="2400" dirty="0" err="1">
                <a:latin typeface="Times New Roman" panose="02020603050405020304" pitchFamily="18" charset="0"/>
                <a:cs typeface="Times New Roman" panose="02020603050405020304" pitchFamily="18" charset="0"/>
              </a:rPr>
              <a:t>Center</a:t>
            </a:r>
            <a:r>
              <a:rPr lang="en-IN" sz="2400" dirty="0">
                <a:latin typeface="Times New Roman" panose="02020603050405020304" pitchFamily="18" charset="0"/>
                <a:cs typeface="Times New Roman" panose="02020603050405020304" pitchFamily="18" charset="0"/>
              </a:rPr>
              <a:t> B detects the failure condition and starts to reallocate the high-</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availability server from Data </a:t>
            </a:r>
            <a:r>
              <a:rPr lang="en-IN" sz="2400" dirty="0" err="1">
                <a:latin typeface="Times New Roman" panose="02020603050405020304" pitchFamily="18" charset="0"/>
                <a:cs typeface="Times New Roman" panose="02020603050405020304" pitchFamily="18" charset="0"/>
              </a:rPr>
              <a:t>Center</a:t>
            </a:r>
            <a:r>
              <a:rPr lang="en-IN" sz="2400" dirty="0">
                <a:latin typeface="Times New Roman" panose="02020603050405020304" pitchFamily="18" charset="0"/>
                <a:cs typeface="Times New Roman" panose="02020603050405020304" pitchFamily="18" charset="0"/>
              </a:rPr>
              <a:t> A to Data </a:t>
            </a:r>
            <a:r>
              <a:rPr lang="en-IN" sz="2400" dirty="0" err="1">
                <a:latin typeface="Times New Roman" panose="02020603050405020304" pitchFamily="18" charset="0"/>
                <a:cs typeface="Times New Roman" panose="02020603050405020304" pitchFamily="18" charset="0"/>
              </a:rPr>
              <a:t>Center</a:t>
            </a:r>
            <a:r>
              <a:rPr lang="en-IN" sz="2400" dirty="0">
                <a:latin typeface="Times New Roman" panose="02020603050405020304" pitchFamily="18" charset="0"/>
                <a:cs typeface="Times New Roman" panose="02020603050405020304" pitchFamily="18" charset="0"/>
              </a:rPr>
              <a:t> B.</a:t>
            </a:r>
          </a:p>
        </p:txBody>
      </p:sp>
      <p:pic>
        <p:nvPicPr>
          <p:cNvPr id="4" name="Content Placeholder 3"/>
          <p:cNvPicPr>
            <a:picLocks noGrp="1" noChangeAspect="1"/>
          </p:cNvPicPr>
          <p:nvPr>
            <p:ph idx="1"/>
          </p:nvPr>
        </p:nvPicPr>
        <p:blipFill>
          <a:blip r:embed="rId2"/>
          <a:stretch>
            <a:fillRect/>
          </a:stretch>
        </p:blipFill>
        <p:spPr>
          <a:xfrm>
            <a:off x="2207568" y="1556792"/>
            <a:ext cx="6552728" cy="5301208"/>
          </a:xfrm>
          <a:prstGeom prst="rect">
            <a:avLst/>
          </a:prstGeom>
        </p:spPr>
      </p:pic>
    </p:spTree>
    <p:extLst>
      <p:ext uri="{BB962C8B-B14F-4D97-AF65-F5344CB8AC3E}">
        <p14:creationId xmlns:p14="http://schemas.microsoft.com/office/powerpoint/2010/main" val="3079419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15480" y="-315416"/>
            <a:ext cx="8136904" cy="7344816"/>
          </a:xfrm>
          <a:prstGeom prst="rect">
            <a:avLst/>
          </a:prstGeom>
        </p:spPr>
      </p:pic>
    </p:spTree>
    <p:extLst>
      <p:ext uri="{BB962C8B-B14F-4D97-AF65-F5344CB8AC3E}">
        <p14:creationId xmlns:p14="http://schemas.microsoft.com/office/powerpoint/2010/main" val="92367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smtClean="0"/>
              <a:t>Case 3: A </a:t>
            </a:r>
            <a:r>
              <a:rPr lang="en-IN" sz="2800" dirty="0"/>
              <a:t>new instance of the virtual server is created and made </a:t>
            </a:r>
            <a:r>
              <a:rPr lang="en-IN" sz="2800" dirty="0" smtClean="0"/>
              <a:t>available in </a:t>
            </a:r>
            <a:r>
              <a:rPr lang="en-IN" sz="2800" dirty="0"/>
              <a:t>Data </a:t>
            </a:r>
            <a:r>
              <a:rPr lang="en-IN" sz="2800" dirty="0" err="1"/>
              <a:t>Center</a:t>
            </a:r>
            <a:r>
              <a:rPr lang="en-IN" sz="2800" dirty="0"/>
              <a:t> B.</a:t>
            </a:r>
          </a:p>
        </p:txBody>
      </p:sp>
      <p:pic>
        <p:nvPicPr>
          <p:cNvPr id="4" name="Content Placeholder 3"/>
          <p:cNvPicPr>
            <a:picLocks noGrp="1" noChangeAspect="1"/>
          </p:cNvPicPr>
          <p:nvPr>
            <p:ph idx="1"/>
          </p:nvPr>
        </p:nvPicPr>
        <p:blipFill>
          <a:blip r:embed="rId2"/>
          <a:stretch>
            <a:fillRect/>
          </a:stretch>
        </p:blipFill>
        <p:spPr>
          <a:xfrm>
            <a:off x="3143672" y="1484784"/>
            <a:ext cx="5688632" cy="5002336"/>
          </a:xfrm>
          <a:prstGeom prst="rect">
            <a:avLst/>
          </a:prstGeom>
        </p:spPr>
      </p:pic>
    </p:spTree>
    <p:extLst>
      <p:ext uri="{BB962C8B-B14F-4D97-AF65-F5344CB8AC3E}">
        <p14:creationId xmlns:p14="http://schemas.microsoft.com/office/powerpoint/2010/main" val="3982877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Placement of the VPN </a:t>
            </a:r>
            <a:r>
              <a:rPr lang="en-US" sz="1000" dirty="0" smtClean="0"/>
              <a:t>177</a:t>
            </a:r>
            <a:endParaRPr lang="en-IN" sz="1000" dirty="0"/>
          </a:p>
        </p:txBody>
      </p:sp>
      <p:pic>
        <p:nvPicPr>
          <p:cNvPr id="4" name="Content Placeholder 3"/>
          <p:cNvPicPr>
            <a:picLocks noGrp="1" noChangeAspect="1"/>
          </p:cNvPicPr>
          <p:nvPr>
            <p:ph idx="1"/>
          </p:nvPr>
        </p:nvPicPr>
        <p:blipFill>
          <a:blip r:embed="rId2"/>
          <a:stretch>
            <a:fillRect/>
          </a:stretch>
        </p:blipFill>
        <p:spPr>
          <a:xfrm>
            <a:off x="1055440" y="1916832"/>
            <a:ext cx="9505056" cy="4392487"/>
          </a:xfrm>
          <a:prstGeom prst="rect">
            <a:avLst/>
          </a:prstGeom>
        </p:spPr>
      </p:pic>
    </p:spTree>
    <p:extLst>
      <p:ext uri="{BB962C8B-B14F-4D97-AF65-F5344CB8AC3E}">
        <p14:creationId xmlns:p14="http://schemas.microsoft.com/office/powerpoint/2010/main" val="14720444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87488" y="-747464"/>
            <a:ext cx="7560840" cy="7605464"/>
          </a:xfrm>
          <a:prstGeom prst="rect">
            <a:avLst/>
          </a:prstGeom>
        </p:spPr>
      </p:pic>
    </p:spTree>
    <p:extLst>
      <p:ext uri="{BB962C8B-B14F-4D97-AF65-F5344CB8AC3E}">
        <p14:creationId xmlns:p14="http://schemas.microsoft.com/office/powerpoint/2010/main" val="6704418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9619"/>
          </a:xfrm>
        </p:spPr>
        <p:txBody>
          <a:bodyPr/>
          <a:lstStyle/>
          <a:p>
            <a:r>
              <a:rPr lang="en-IN" dirty="0"/>
              <a:t>Ready-Made Environment</a:t>
            </a:r>
          </a:p>
        </p:txBody>
      </p:sp>
      <p:sp>
        <p:nvSpPr>
          <p:cNvPr id="3" name="Content Placeholder 2"/>
          <p:cNvSpPr>
            <a:spLocks noGrp="1"/>
          </p:cNvSpPr>
          <p:nvPr>
            <p:ph idx="1"/>
          </p:nvPr>
        </p:nvSpPr>
        <p:spPr>
          <a:xfrm>
            <a:off x="838200" y="1196752"/>
            <a:ext cx="10515600" cy="4980211"/>
          </a:xfrm>
        </p:spPr>
        <p:txBody>
          <a:bodyPr>
            <a:normAutofit/>
          </a:bodyPr>
          <a:lstStyle/>
          <a:p>
            <a:pPr marL="0" indent="0" algn="just">
              <a:buNone/>
            </a:pPr>
            <a:r>
              <a:rPr lang="en-IN" dirty="0"/>
              <a:t>The ready-made environment </a:t>
            </a:r>
            <a:r>
              <a:rPr lang="en-IN" dirty="0" smtClean="0"/>
              <a:t>mechanism </a:t>
            </a:r>
            <a:r>
              <a:rPr lang="en-IN" dirty="0"/>
              <a:t>is a defining </a:t>
            </a:r>
            <a:r>
              <a:rPr lang="en-IN" dirty="0" smtClean="0"/>
              <a:t>component of </a:t>
            </a:r>
            <a:r>
              <a:rPr lang="en-IN" dirty="0"/>
              <a:t>the PaaS cloud delivery model that represents a pre-defined, </a:t>
            </a:r>
            <a:r>
              <a:rPr lang="en-IN" dirty="0" smtClean="0"/>
              <a:t>cloud-based platform </a:t>
            </a:r>
            <a:r>
              <a:rPr lang="en-IN" dirty="0"/>
              <a:t>comprised of a set of already installed IT resources, ready to be </a:t>
            </a:r>
            <a:r>
              <a:rPr lang="en-IN" dirty="0" smtClean="0"/>
              <a:t>used and </a:t>
            </a:r>
            <a:r>
              <a:rPr lang="en-IN" dirty="0"/>
              <a:t>customized by a cloud consumer</a:t>
            </a:r>
            <a:r>
              <a:rPr lang="en-IN" dirty="0" smtClean="0"/>
              <a:t>.</a:t>
            </a:r>
          </a:p>
          <a:p>
            <a:pPr marL="0" indent="0" algn="just">
              <a:buNone/>
            </a:pPr>
            <a:endParaRPr lang="en-IN" dirty="0"/>
          </a:p>
          <a:p>
            <a:pPr marL="0" indent="0" algn="just">
              <a:buNone/>
            </a:pPr>
            <a:r>
              <a:rPr lang="en-IN" dirty="0" smtClean="0"/>
              <a:t>These </a:t>
            </a:r>
            <a:r>
              <a:rPr lang="en-IN" dirty="0"/>
              <a:t>environments are utilized by </a:t>
            </a:r>
            <a:r>
              <a:rPr lang="en-IN" dirty="0" smtClean="0"/>
              <a:t>cloud consumers </a:t>
            </a:r>
            <a:r>
              <a:rPr lang="en-IN" dirty="0"/>
              <a:t>to remotely develop and deploy their own services and </a:t>
            </a:r>
            <a:r>
              <a:rPr lang="en-IN" dirty="0" smtClean="0"/>
              <a:t>applications within </a:t>
            </a:r>
            <a:r>
              <a:rPr lang="en-IN" dirty="0"/>
              <a:t>a cloud</a:t>
            </a:r>
            <a:r>
              <a:rPr lang="en-IN" dirty="0" smtClean="0"/>
              <a:t>.</a:t>
            </a:r>
          </a:p>
          <a:p>
            <a:pPr marL="0" indent="0" algn="just">
              <a:buNone/>
            </a:pPr>
            <a:endParaRPr lang="en-IN" dirty="0"/>
          </a:p>
          <a:p>
            <a:pPr marL="0" indent="0" algn="just">
              <a:buNone/>
            </a:pPr>
            <a:r>
              <a:rPr lang="en-IN" dirty="0" smtClean="0"/>
              <a:t>Typical </a:t>
            </a:r>
            <a:r>
              <a:rPr lang="en-IN" dirty="0"/>
              <a:t>ready-made environments include pre-installed </a:t>
            </a:r>
            <a:r>
              <a:rPr lang="en-IN" dirty="0" smtClean="0"/>
              <a:t>IT resources</a:t>
            </a:r>
            <a:r>
              <a:rPr lang="en-IN" dirty="0"/>
              <a:t>, such as databases, middleware, development tools, and governance</a:t>
            </a:r>
          </a:p>
          <a:p>
            <a:pPr marL="0" indent="0" algn="just">
              <a:buNone/>
            </a:pPr>
            <a:r>
              <a:rPr lang="en-IN" dirty="0"/>
              <a:t>tools.</a:t>
            </a:r>
          </a:p>
        </p:txBody>
      </p:sp>
    </p:spTree>
    <p:extLst>
      <p:ext uri="{BB962C8B-B14F-4D97-AF65-F5344CB8AC3E}">
        <p14:creationId xmlns:p14="http://schemas.microsoft.com/office/powerpoint/2010/main" val="41960793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208" y="365125"/>
            <a:ext cx="3456384" cy="5224115"/>
          </a:xfrm>
        </p:spPr>
        <p:txBody>
          <a:bodyPr>
            <a:normAutofit/>
          </a:bodyPr>
          <a:lstStyle/>
          <a:p>
            <a:pPr algn="just"/>
            <a:r>
              <a:rPr lang="en-IN" sz="3200" dirty="0"/>
              <a:t>A cloud consumer accesses a ready-made environment hosted on a</a:t>
            </a:r>
            <a:br>
              <a:rPr lang="en-IN" sz="3200" dirty="0"/>
            </a:br>
            <a:r>
              <a:rPr lang="en-IN" sz="3200" dirty="0" smtClean="0"/>
              <a:t>virtual </a:t>
            </a:r>
            <a:r>
              <a:rPr lang="en-IN" sz="3200" dirty="0"/>
              <a:t>server.</a:t>
            </a:r>
          </a:p>
        </p:txBody>
      </p:sp>
      <p:pic>
        <p:nvPicPr>
          <p:cNvPr id="4" name="Content Placeholder 3"/>
          <p:cNvPicPr>
            <a:picLocks noGrp="1" noChangeAspect="1"/>
          </p:cNvPicPr>
          <p:nvPr>
            <p:ph idx="1"/>
          </p:nvPr>
        </p:nvPicPr>
        <p:blipFill>
          <a:blip r:embed="rId2"/>
          <a:stretch>
            <a:fillRect/>
          </a:stretch>
        </p:blipFill>
        <p:spPr>
          <a:xfrm>
            <a:off x="695400" y="476672"/>
            <a:ext cx="6772275" cy="5832648"/>
          </a:xfrm>
          <a:prstGeom prst="rect">
            <a:avLst/>
          </a:prstGeom>
        </p:spPr>
      </p:pic>
    </p:spTree>
    <p:extLst>
      <p:ext uri="{BB962C8B-B14F-4D97-AF65-F5344CB8AC3E}">
        <p14:creationId xmlns:p14="http://schemas.microsoft.com/office/powerpoint/2010/main" val="28925176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60648"/>
            <a:ext cx="10515600" cy="5916315"/>
          </a:xfrm>
        </p:spPr>
        <p:txBody>
          <a:bodyPr>
            <a:normAutofit/>
          </a:bodyPr>
          <a:lstStyle/>
          <a:p>
            <a:pPr marL="0" indent="0" algn="just">
              <a:buNone/>
            </a:pPr>
            <a:r>
              <a:rPr lang="en-IN" dirty="0" smtClean="0">
                <a:sym typeface="Wingdings" panose="05000000000000000000" pitchFamily="2" charset="2"/>
              </a:rPr>
              <a:t></a:t>
            </a:r>
            <a:r>
              <a:rPr lang="en-IN" dirty="0" smtClean="0"/>
              <a:t>A </a:t>
            </a:r>
            <a:r>
              <a:rPr lang="en-IN" dirty="0"/>
              <a:t>ready-made environment is generally equipped with a complete </a:t>
            </a:r>
            <a:r>
              <a:rPr lang="en-IN" dirty="0" smtClean="0"/>
              <a:t>software development </a:t>
            </a:r>
            <a:r>
              <a:rPr lang="en-IN" dirty="0"/>
              <a:t>kit (SDK) that provides cloud consumers with </a:t>
            </a:r>
            <a:r>
              <a:rPr lang="en-IN" dirty="0" smtClean="0"/>
              <a:t>programmatic access </a:t>
            </a:r>
            <a:r>
              <a:rPr lang="en-IN" dirty="0"/>
              <a:t>to the development technologies that comprise their </a:t>
            </a:r>
            <a:r>
              <a:rPr lang="en-IN" dirty="0" smtClean="0"/>
              <a:t>preferred programming </a:t>
            </a:r>
            <a:r>
              <a:rPr lang="en-IN" dirty="0"/>
              <a:t>stacks</a:t>
            </a:r>
            <a:r>
              <a:rPr lang="en-IN" dirty="0" smtClean="0"/>
              <a:t>.</a:t>
            </a:r>
          </a:p>
          <a:p>
            <a:pPr marL="0" indent="0" algn="just">
              <a:buNone/>
            </a:pPr>
            <a:r>
              <a:rPr lang="en-IN" dirty="0" smtClean="0">
                <a:sym typeface="Wingdings" panose="05000000000000000000" pitchFamily="2" charset="2"/>
              </a:rPr>
              <a:t></a:t>
            </a:r>
            <a:r>
              <a:rPr lang="en-IN" dirty="0" smtClean="0"/>
              <a:t>Middleware </a:t>
            </a:r>
            <a:r>
              <a:rPr lang="en-IN" dirty="0"/>
              <a:t>is available for multitenant platforms to support the </a:t>
            </a:r>
            <a:r>
              <a:rPr lang="en-IN" dirty="0" smtClean="0"/>
              <a:t>development and </a:t>
            </a:r>
            <a:r>
              <a:rPr lang="en-IN" dirty="0"/>
              <a:t>deployment of Web applications. </a:t>
            </a:r>
            <a:endParaRPr lang="en-IN" dirty="0" smtClean="0"/>
          </a:p>
          <a:p>
            <a:pPr marL="0" indent="0" algn="just">
              <a:buNone/>
            </a:pPr>
            <a:r>
              <a:rPr lang="en-IN" dirty="0" smtClean="0">
                <a:sym typeface="Wingdings" panose="05000000000000000000" pitchFamily="2" charset="2"/>
              </a:rPr>
              <a:t></a:t>
            </a:r>
            <a:r>
              <a:rPr lang="en-IN" dirty="0" smtClean="0"/>
              <a:t>Some </a:t>
            </a:r>
            <a:r>
              <a:rPr lang="en-IN" dirty="0"/>
              <a:t>cloud providers offer </a:t>
            </a:r>
            <a:r>
              <a:rPr lang="en-IN" dirty="0" smtClean="0"/>
              <a:t>runtime execution </a:t>
            </a:r>
            <a:r>
              <a:rPr lang="en-IN" dirty="0"/>
              <a:t>environments for cloud services that are based on different </a:t>
            </a:r>
            <a:r>
              <a:rPr lang="en-IN" dirty="0" smtClean="0"/>
              <a:t>runtime performance </a:t>
            </a:r>
            <a:r>
              <a:rPr lang="en-IN" dirty="0"/>
              <a:t>and billing parameters</a:t>
            </a:r>
            <a:r>
              <a:rPr lang="en-IN" dirty="0" smtClean="0"/>
              <a:t>.</a:t>
            </a:r>
          </a:p>
          <a:p>
            <a:pPr marL="0" indent="0" algn="just">
              <a:buNone/>
            </a:pPr>
            <a:r>
              <a:rPr lang="en-IN" dirty="0" smtClean="0">
                <a:sym typeface="Wingdings" panose="05000000000000000000" pitchFamily="2" charset="2"/>
              </a:rPr>
              <a:t></a:t>
            </a:r>
            <a:r>
              <a:rPr lang="en-IN" dirty="0" smtClean="0"/>
              <a:t>For </a:t>
            </a:r>
            <a:r>
              <a:rPr lang="en-IN" dirty="0"/>
              <a:t>example, a front-end instance of a </a:t>
            </a:r>
            <a:r>
              <a:rPr lang="en-IN" dirty="0" smtClean="0"/>
              <a:t>cloud service </a:t>
            </a:r>
            <a:r>
              <a:rPr lang="en-IN" dirty="0"/>
              <a:t>can be configured to respond to time-sensitive requests more </a:t>
            </a:r>
            <a:r>
              <a:rPr lang="en-IN" dirty="0" smtClean="0"/>
              <a:t>effectively than </a:t>
            </a:r>
            <a:r>
              <a:rPr lang="en-IN" dirty="0"/>
              <a:t>a back-end instance. The former variation will be billed at a different </a:t>
            </a:r>
            <a:r>
              <a:rPr lang="en-IN" dirty="0" smtClean="0"/>
              <a:t>rate than </a:t>
            </a:r>
            <a:r>
              <a:rPr lang="en-IN" dirty="0"/>
              <a:t>the latter.</a:t>
            </a:r>
          </a:p>
        </p:txBody>
      </p:sp>
    </p:spTree>
    <p:extLst>
      <p:ext uri="{BB962C8B-B14F-4D97-AF65-F5344CB8AC3E}">
        <p14:creationId xmlns:p14="http://schemas.microsoft.com/office/powerpoint/2010/main" val="11727745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9619"/>
          </a:xfrm>
        </p:spPr>
        <p:txBody>
          <a:bodyPr/>
          <a:lstStyle/>
          <a:p>
            <a:r>
              <a:rPr lang="en-IN" dirty="0"/>
              <a:t>Automated Scaling Listener</a:t>
            </a:r>
          </a:p>
        </p:txBody>
      </p:sp>
      <p:sp>
        <p:nvSpPr>
          <p:cNvPr id="3" name="Content Placeholder 2"/>
          <p:cNvSpPr>
            <a:spLocks noGrp="1"/>
          </p:cNvSpPr>
          <p:nvPr>
            <p:ph idx="1"/>
          </p:nvPr>
        </p:nvSpPr>
        <p:spPr>
          <a:xfrm>
            <a:off x="838200" y="1412776"/>
            <a:ext cx="10515600" cy="4764187"/>
          </a:xfrm>
        </p:spPr>
        <p:txBody>
          <a:bodyPr>
            <a:normAutofit/>
          </a:bodyPr>
          <a:lstStyle/>
          <a:p>
            <a:pPr marL="0" indent="0" algn="just">
              <a:buNone/>
            </a:pPr>
            <a:r>
              <a:rPr lang="en-IN" dirty="0"/>
              <a:t>The automated scaling listener mechanism is a service agent that monitors </a:t>
            </a:r>
            <a:r>
              <a:rPr lang="en-IN" dirty="0" smtClean="0"/>
              <a:t>and tracks </a:t>
            </a:r>
            <a:r>
              <a:rPr lang="en-IN" dirty="0"/>
              <a:t>communications between cloud service consumers and cloud services </a:t>
            </a:r>
            <a:r>
              <a:rPr lang="en-IN" dirty="0" smtClean="0"/>
              <a:t>for dynamic </a:t>
            </a:r>
            <a:r>
              <a:rPr lang="en-IN" dirty="0"/>
              <a:t>scaling purposes</a:t>
            </a:r>
            <a:r>
              <a:rPr lang="en-IN" dirty="0" smtClean="0"/>
              <a:t>. </a:t>
            </a:r>
          </a:p>
          <a:p>
            <a:pPr marL="0" indent="0" algn="just">
              <a:buNone/>
            </a:pPr>
            <a:r>
              <a:rPr lang="en-IN" dirty="0" smtClean="0"/>
              <a:t> </a:t>
            </a:r>
            <a:r>
              <a:rPr lang="en-IN" dirty="0"/>
              <a:t>Automated scaling listeners are deployed within </a:t>
            </a:r>
            <a:r>
              <a:rPr lang="en-IN" dirty="0" smtClean="0"/>
              <a:t>the cloud</a:t>
            </a:r>
            <a:r>
              <a:rPr lang="en-IN" dirty="0"/>
              <a:t>, typically near the firewall, from where they automatically track </a:t>
            </a:r>
            <a:r>
              <a:rPr lang="en-IN" dirty="0" smtClean="0"/>
              <a:t>workload status </a:t>
            </a:r>
            <a:r>
              <a:rPr lang="en-IN" dirty="0"/>
              <a:t>information</a:t>
            </a:r>
            <a:r>
              <a:rPr lang="en-IN" dirty="0" smtClean="0"/>
              <a:t>.</a:t>
            </a:r>
          </a:p>
          <a:p>
            <a:pPr marL="0" indent="0" algn="just">
              <a:buNone/>
            </a:pPr>
            <a:r>
              <a:rPr lang="en-IN" dirty="0" smtClean="0"/>
              <a:t> </a:t>
            </a:r>
            <a:r>
              <a:rPr lang="en-IN" dirty="0"/>
              <a:t>Workloads can be determined by the volume of </a:t>
            </a:r>
            <a:r>
              <a:rPr lang="en-IN" dirty="0" smtClean="0"/>
              <a:t>cloud consumer-generated </a:t>
            </a:r>
            <a:r>
              <a:rPr lang="en-IN" dirty="0"/>
              <a:t>requests or via back-end processing demands triggered </a:t>
            </a:r>
            <a:r>
              <a:rPr lang="en-IN" dirty="0" smtClean="0"/>
              <a:t>by certain </a:t>
            </a:r>
            <a:r>
              <a:rPr lang="en-IN" dirty="0"/>
              <a:t>types of requests.</a:t>
            </a:r>
          </a:p>
        </p:txBody>
      </p:sp>
    </p:spTree>
    <p:extLst>
      <p:ext uri="{BB962C8B-B14F-4D97-AF65-F5344CB8AC3E}">
        <p14:creationId xmlns:p14="http://schemas.microsoft.com/office/powerpoint/2010/main" val="29513322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marL="0" indent="0">
              <a:buNone/>
            </a:pPr>
            <a:r>
              <a:rPr lang="en-IN" dirty="0"/>
              <a:t>For example, a small amount of incoming data </a:t>
            </a:r>
            <a:r>
              <a:rPr lang="en-IN" dirty="0" smtClean="0"/>
              <a:t>can result </a:t>
            </a:r>
            <a:r>
              <a:rPr lang="en-IN" dirty="0"/>
              <a:t>in a large amount of processing.</a:t>
            </a:r>
          </a:p>
          <a:p>
            <a:r>
              <a:rPr lang="en-IN" dirty="0"/>
              <a:t>Automated scaling listeners can provide different types of responses to </a:t>
            </a:r>
            <a:r>
              <a:rPr lang="en-IN" dirty="0" smtClean="0"/>
              <a:t>workload fluctuation </a:t>
            </a:r>
            <a:r>
              <a:rPr lang="en-IN" dirty="0"/>
              <a:t>conditions, such as</a:t>
            </a:r>
            <a:r>
              <a:rPr lang="en-IN" dirty="0" smtClean="0"/>
              <a:t>:-</a:t>
            </a:r>
          </a:p>
          <a:p>
            <a:endParaRPr lang="en-IN" dirty="0"/>
          </a:p>
          <a:p>
            <a:pPr marL="0" indent="0" algn="just">
              <a:buNone/>
            </a:pPr>
            <a:r>
              <a:rPr lang="en-IN" dirty="0" smtClean="0"/>
              <a:t>•Automatically </a:t>
            </a:r>
            <a:r>
              <a:rPr lang="en-IN" dirty="0"/>
              <a:t>scaling IT resources out or in based on </a:t>
            </a:r>
            <a:r>
              <a:rPr lang="en-IN" dirty="0" smtClean="0"/>
              <a:t>parameters previously </a:t>
            </a:r>
            <a:r>
              <a:rPr lang="en-IN" dirty="0"/>
              <a:t>defined by the cloud consumer (commonly referred to as </a:t>
            </a:r>
            <a:r>
              <a:rPr lang="en-IN" dirty="0" smtClean="0"/>
              <a:t>auto- scaling</a:t>
            </a:r>
            <a:r>
              <a:rPr lang="en-IN" dirty="0"/>
              <a:t>).</a:t>
            </a:r>
          </a:p>
          <a:p>
            <a:endParaRPr lang="en-IN" dirty="0"/>
          </a:p>
          <a:p>
            <a:pPr marL="0" indent="0" algn="just">
              <a:buNone/>
            </a:pPr>
            <a:r>
              <a:rPr lang="en-IN" dirty="0"/>
              <a:t>• Automatic notification of the cloud consumer when workloads </a:t>
            </a:r>
            <a:r>
              <a:rPr lang="en-IN" dirty="0" smtClean="0"/>
              <a:t>exceed current </a:t>
            </a:r>
            <a:r>
              <a:rPr lang="en-IN" dirty="0"/>
              <a:t>thresholds or fall below allocated resources (Figure </a:t>
            </a:r>
            <a:r>
              <a:rPr lang="en-IN" dirty="0" smtClean="0"/>
              <a:t>in next slide). </a:t>
            </a:r>
            <a:r>
              <a:rPr lang="en-IN" dirty="0"/>
              <a:t>This </a:t>
            </a:r>
            <a:r>
              <a:rPr lang="en-IN" dirty="0" err="1" smtClean="0"/>
              <a:t>way,the</a:t>
            </a:r>
            <a:r>
              <a:rPr lang="en-IN" dirty="0" smtClean="0"/>
              <a:t> </a:t>
            </a:r>
            <a:r>
              <a:rPr lang="en-IN" dirty="0"/>
              <a:t>cloud consumer can choose to adjust its current IT resource allocation.</a:t>
            </a:r>
          </a:p>
        </p:txBody>
      </p:sp>
    </p:spTree>
    <p:extLst>
      <p:ext uri="{BB962C8B-B14F-4D97-AF65-F5344CB8AC3E}">
        <p14:creationId xmlns:p14="http://schemas.microsoft.com/office/powerpoint/2010/main" val="42779725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5360" y="332656"/>
            <a:ext cx="6453181" cy="5719490"/>
          </a:xfrm>
          <a:prstGeom prst="rect">
            <a:avLst/>
          </a:prstGeom>
        </p:spPr>
      </p:pic>
      <p:sp>
        <p:nvSpPr>
          <p:cNvPr id="5" name="TextBox 4"/>
          <p:cNvSpPr txBox="1"/>
          <p:nvPr/>
        </p:nvSpPr>
        <p:spPr>
          <a:xfrm>
            <a:off x="7320136" y="404664"/>
            <a:ext cx="4727848" cy="5632311"/>
          </a:xfrm>
          <a:prstGeom prst="rect">
            <a:avLst/>
          </a:prstGeom>
          <a:noFill/>
        </p:spPr>
        <p:txBody>
          <a:bodyPr wrap="square" rtlCol="0">
            <a:spAutoFit/>
          </a:bodyPr>
          <a:lstStyle/>
          <a:p>
            <a:pPr algn="just"/>
            <a:r>
              <a:rPr lang="en-IN" dirty="0"/>
              <a:t>Three cloud service consumers attempt to access one cloud service</a:t>
            </a:r>
          </a:p>
          <a:p>
            <a:pPr algn="just"/>
            <a:r>
              <a:rPr lang="en-IN" dirty="0"/>
              <a:t>simultaneously (1). The automated scaling listener scales out and initiates the</a:t>
            </a:r>
          </a:p>
          <a:p>
            <a:pPr algn="just"/>
            <a:r>
              <a:rPr lang="en-IN" dirty="0"/>
              <a:t>creation of three redundant instances of the service (2). A fourth cloud service</a:t>
            </a:r>
          </a:p>
          <a:p>
            <a:pPr algn="just"/>
            <a:r>
              <a:rPr lang="en-IN" dirty="0"/>
              <a:t>consumer attempts to use the cloud service (3). Programmed to allow up to only</a:t>
            </a:r>
          </a:p>
          <a:p>
            <a:pPr algn="just"/>
            <a:r>
              <a:rPr lang="en-IN" dirty="0"/>
              <a:t>three instances of the cloud service, the automated scaling listener rejects the</a:t>
            </a:r>
          </a:p>
          <a:p>
            <a:pPr algn="just"/>
            <a:r>
              <a:rPr lang="en-IN" dirty="0"/>
              <a:t>fourth attempt and notifies the cloud consumer that the requested workload limit</a:t>
            </a:r>
          </a:p>
          <a:p>
            <a:pPr algn="just"/>
            <a:r>
              <a:rPr lang="en-IN" dirty="0"/>
              <a:t>has been exceeded (4). The cloud consumer’s cloud resource administrator</a:t>
            </a:r>
          </a:p>
          <a:p>
            <a:pPr algn="just"/>
            <a:r>
              <a:rPr lang="en-IN" dirty="0"/>
              <a:t>accesses the remote administration environment to adjust the provisioning setup</a:t>
            </a:r>
          </a:p>
          <a:p>
            <a:pPr algn="just"/>
            <a:r>
              <a:rPr lang="en-IN" dirty="0" smtClean="0"/>
              <a:t>and </a:t>
            </a:r>
            <a:r>
              <a:rPr lang="en-IN" dirty="0"/>
              <a:t>increase the redundant instance limit (5).</a:t>
            </a:r>
          </a:p>
          <a:p>
            <a:pPr algn="just"/>
            <a:r>
              <a:rPr lang="en-IN" dirty="0" smtClean="0"/>
              <a:t>Different </a:t>
            </a:r>
            <a:r>
              <a:rPr lang="en-IN" dirty="0"/>
              <a:t>cloud provider vendors have different names for service agents that act</a:t>
            </a:r>
          </a:p>
          <a:p>
            <a:pPr algn="just"/>
            <a:r>
              <a:rPr lang="en-IN" dirty="0"/>
              <a:t>as automated scaling listeners.</a:t>
            </a:r>
          </a:p>
        </p:txBody>
      </p:sp>
    </p:spTree>
    <p:extLst>
      <p:ext uri="{BB962C8B-B14F-4D97-AF65-F5344CB8AC3E}">
        <p14:creationId xmlns:p14="http://schemas.microsoft.com/office/powerpoint/2010/main" val="21935304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3595"/>
          </a:xfrm>
        </p:spPr>
        <p:txBody>
          <a:bodyPr>
            <a:normAutofit fontScale="90000"/>
          </a:bodyPr>
          <a:lstStyle/>
          <a:p>
            <a:r>
              <a:rPr lang="en-IN" dirty="0"/>
              <a:t>Load Balancer</a:t>
            </a:r>
          </a:p>
        </p:txBody>
      </p:sp>
      <p:sp>
        <p:nvSpPr>
          <p:cNvPr id="3" name="Content Placeholder 2"/>
          <p:cNvSpPr>
            <a:spLocks noGrp="1"/>
          </p:cNvSpPr>
          <p:nvPr>
            <p:ph idx="1"/>
          </p:nvPr>
        </p:nvSpPr>
        <p:spPr>
          <a:xfrm>
            <a:off x="838200" y="1052736"/>
            <a:ext cx="11162456" cy="5124227"/>
          </a:xfrm>
        </p:spPr>
        <p:txBody>
          <a:bodyPr>
            <a:normAutofit fontScale="92500" lnSpcReduction="10000"/>
          </a:bodyPr>
          <a:lstStyle/>
          <a:p>
            <a:r>
              <a:rPr lang="en-IN" dirty="0"/>
              <a:t>A common approach to horizontal scaling is to balance a workload across two </a:t>
            </a:r>
            <a:r>
              <a:rPr lang="en-IN" dirty="0" smtClean="0"/>
              <a:t>or more </a:t>
            </a:r>
            <a:r>
              <a:rPr lang="en-IN" dirty="0"/>
              <a:t>IT resources to increase performance and capacity beyond what a single </a:t>
            </a:r>
            <a:r>
              <a:rPr lang="en-IN" dirty="0" smtClean="0"/>
              <a:t>IT resource </a:t>
            </a:r>
            <a:r>
              <a:rPr lang="en-IN" dirty="0"/>
              <a:t>can provide. The load balancer mechanism is a runtime agent </a:t>
            </a:r>
            <a:r>
              <a:rPr lang="en-IN" dirty="0" smtClean="0"/>
              <a:t>with logic </a:t>
            </a:r>
            <a:r>
              <a:rPr lang="en-IN" dirty="0"/>
              <a:t>fundamentally based on this premise.</a:t>
            </a:r>
          </a:p>
          <a:p>
            <a:r>
              <a:rPr lang="en-IN" dirty="0"/>
              <a:t>Beyond simple division of </a:t>
            </a:r>
            <a:r>
              <a:rPr lang="en-IN" dirty="0" err="1"/>
              <a:t>labor</a:t>
            </a:r>
            <a:r>
              <a:rPr lang="en-IN" dirty="0"/>
              <a:t> algorithms (Figure </a:t>
            </a:r>
            <a:r>
              <a:rPr lang="en-IN" dirty="0" smtClean="0"/>
              <a:t>next slide), </a:t>
            </a:r>
            <a:r>
              <a:rPr lang="en-IN" dirty="0"/>
              <a:t>load balancers </a:t>
            </a:r>
            <a:r>
              <a:rPr lang="en-IN" dirty="0" smtClean="0"/>
              <a:t>can perform </a:t>
            </a:r>
            <a:r>
              <a:rPr lang="en-IN" dirty="0"/>
              <a:t>a range of specialized runtime workload distribution functions </a:t>
            </a:r>
            <a:r>
              <a:rPr lang="en-IN" dirty="0" smtClean="0"/>
              <a:t>that include:-</a:t>
            </a:r>
          </a:p>
          <a:p>
            <a:pPr marL="0" indent="0" algn="just">
              <a:buNone/>
            </a:pPr>
            <a:r>
              <a:rPr lang="en-IN" i="1" u="sng" dirty="0"/>
              <a:t>Asymmetric </a:t>
            </a:r>
            <a:r>
              <a:rPr lang="en-IN" i="1" u="sng" dirty="0" smtClean="0"/>
              <a:t>Distribution</a:t>
            </a:r>
            <a:r>
              <a:rPr lang="en-IN" dirty="0" smtClean="0"/>
              <a:t>: </a:t>
            </a:r>
            <a:r>
              <a:rPr lang="en-IN" dirty="0"/>
              <a:t>– larger workloads are issued to IT resources </a:t>
            </a:r>
            <a:r>
              <a:rPr lang="en-IN" dirty="0" smtClean="0"/>
              <a:t>with higher </a:t>
            </a:r>
            <a:r>
              <a:rPr lang="en-IN" dirty="0"/>
              <a:t>processing </a:t>
            </a:r>
            <a:r>
              <a:rPr lang="en-IN" dirty="0" smtClean="0"/>
              <a:t>capacities.</a:t>
            </a:r>
          </a:p>
          <a:p>
            <a:pPr marL="0" indent="0" algn="just">
              <a:buNone/>
            </a:pPr>
            <a:r>
              <a:rPr lang="en-IN" i="1" u="sng" dirty="0"/>
              <a:t>Workload Prioritization </a:t>
            </a:r>
            <a:r>
              <a:rPr lang="en-IN" dirty="0"/>
              <a:t>– workloads are scheduled, queued, discarded,</a:t>
            </a:r>
          </a:p>
          <a:p>
            <a:pPr marL="0" indent="0" algn="just">
              <a:buNone/>
            </a:pPr>
            <a:r>
              <a:rPr lang="en-IN" dirty="0"/>
              <a:t>and distributed workloads according to their priority </a:t>
            </a:r>
            <a:r>
              <a:rPr lang="en-IN" dirty="0" smtClean="0"/>
              <a:t>levels.</a:t>
            </a:r>
            <a:endParaRPr lang="en-IN" dirty="0"/>
          </a:p>
          <a:p>
            <a:pPr marL="0" indent="0" algn="just">
              <a:buNone/>
            </a:pPr>
            <a:r>
              <a:rPr lang="en-IN" i="1" u="sng" dirty="0" smtClean="0"/>
              <a:t>Content-Aware </a:t>
            </a:r>
            <a:r>
              <a:rPr lang="en-IN" i="1" u="sng" dirty="0"/>
              <a:t>Distribution </a:t>
            </a:r>
            <a:r>
              <a:rPr lang="en-IN" dirty="0"/>
              <a:t>– requests are distributed to different IT</a:t>
            </a:r>
          </a:p>
          <a:p>
            <a:pPr marL="0" indent="0" algn="just">
              <a:buNone/>
            </a:pPr>
            <a:r>
              <a:rPr lang="en-IN" dirty="0"/>
              <a:t>resources as dictated by the request </a:t>
            </a:r>
            <a:r>
              <a:rPr lang="en-IN" dirty="0" smtClean="0"/>
              <a:t>content.</a:t>
            </a:r>
            <a:endParaRPr lang="en-IN" dirty="0"/>
          </a:p>
        </p:txBody>
      </p:sp>
    </p:spTree>
    <p:extLst>
      <p:ext uri="{BB962C8B-B14F-4D97-AF65-F5344CB8AC3E}">
        <p14:creationId xmlns:p14="http://schemas.microsoft.com/office/powerpoint/2010/main" val="32681865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9416" y="1988840"/>
            <a:ext cx="7086600" cy="3543300"/>
          </a:xfrm>
          <a:prstGeom prst="rect">
            <a:avLst/>
          </a:prstGeom>
        </p:spPr>
      </p:pic>
      <p:sp>
        <p:nvSpPr>
          <p:cNvPr id="5" name="TextBox 4"/>
          <p:cNvSpPr txBox="1"/>
          <p:nvPr/>
        </p:nvSpPr>
        <p:spPr>
          <a:xfrm>
            <a:off x="8472264" y="1916832"/>
            <a:ext cx="2376264" cy="4247317"/>
          </a:xfrm>
          <a:prstGeom prst="rect">
            <a:avLst/>
          </a:prstGeom>
          <a:noFill/>
        </p:spPr>
        <p:txBody>
          <a:bodyPr wrap="square" rtlCol="0">
            <a:spAutoFit/>
          </a:bodyPr>
          <a:lstStyle/>
          <a:p>
            <a:pPr algn="just"/>
            <a:r>
              <a:rPr lang="en-IN" dirty="0"/>
              <a:t>A load balancer implemented as a service agent transparently</a:t>
            </a:r>
          </a:p>
          <a:p>
            <a:pPr algn="just"/>
            <a:r>
              <a:rPr lang="en-IN" dirty="0"/>
              <a:t>distributes incoming workload request messages across two redundant cloud</a:t>
            </a:r>
          </a:p>
          <a:p>
            <a:pPr algn="just"/>
            <a:r>
              <a:rPr lang="en-IN" dirty="0"/>
              <a:t>service implementations, which in turn maximizes performance for the </a:t>
            </a:r>
            <a:r>
              <a:rPr lang="en-IN" dirty="0" smtClean="0"/>
              <a:t>cloud service </a:t>
            </a:r>
            <a:r>
              <a:rPr lang="en-IN" dirty="0"/>
              <a:t>consumers.</a:t>
            </a:r>
          </a:p>
        </p:txBody>
      </p:sp>
    </p:spTree>
    <p:extLst>
      <p:ext uri="{BB962C8B-B14F-4D97-AF65-F5344CB8AC3E}">
        <p14:creationId xmlns:p14="http://schemas.microsoft.com/office/powerpoint/2010/main" val="15867653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4664"/>
            <a:ext cx="10515600" cy="5772299"/>
          </a:xfrm>
        </p:spPr>
        <p:txBody>
          <a:bodyPr/>
          <a:lstStyle/>
          <a:p>
            <a:pPr marL="0" indent="0" algn="just">
              <a:buNone/>
            </a:pPr>
            <a:r>
              <a:rPr lang="en-IN" dirty="0"/>
              <a:t>A load balancer is programmed or configured with a set of performance and </a:t>
            </a:r>
            <a:r>
              <a:rPr lang="en-IN" dirty="0" err="1" smtClean="0"/>
              <a:t>QoS</a:t>
            </a:r>
            <a:r>
              <a:rPr lang="en-IN" dirty="0" smtClean="0"/>
              <a:t> rules </a:t>
            </a:r>
            <a:r>
              <a:rPr lang="en-IN" dirty="0"/>
              <a:t>and parameters with the general objectives of optimizing IT </a:t>
            </a:r>
            <a:r>
              <a:rPr lang="en-IN" dirty="0" smtClean="0"/>
              <a:t>resource usage</a:t>
            </a:r>
            <a:r>
              <a:rPr lang="en-IN" dirty="0"/>
              <a:t>, avoiding overloads, and maximizing throughput.</a:t>
            </a:r>
          </a:p>
          <a:p>
            <a:pPr marL="0" indent="0">
              <a:buNone/>
            </a:pPr>
            <a:r>
              <a:rPr lang="en-IN" dirty="0"/>
              <a:t>The load balancer mechanisms can exist as a:</a:t>
            </a:r>
          </a:p>
          <a:p>
            <a:pPr marL="0" indent="0">
              <a:buNone/>
            </a:pPr>
            <a:r>
              <a:rPr lang="en-IN" dirty="0"/>
              <a:t>• </a:t>
            </a:r>
            <a:r>
              <a:rPr lang="en-IN" dirty="0" smtClean="0"/>
              <a:t>Multi-layer </a:t>
            </a:r>
            <a:r>
              <a:rPr lang="en-IN" dirty="0"/>
              <a:t>network switch</a:t>
            </a:r>
          </a:p>
          <a:p>
            <a:pPr marL="0" indent="0">
              <a:buNone/>
            </a:pPr>
            <a:r>
              <a:rPr lang="en-IN" dirty="0"/>
              <a:t>• </a:t>
            </a:r>
            <a:r>
              <a:rPr lang="en-IN" dirty="0" smtClean="0"/>
              <a:t>Dedicated </a:t>
            </a:r>
            <a:r>
              <a:rPr lang="en-IN" dirty="0"/>
              <a:t>hardware appliance</a:t>
            </a:r>
          </a:p>
          <a:p>
            <a:pPr marL="0" indent="0">
              <a:buNone/>
            </a:pPr>
            <a:r>
              <a:rPr lang="en-IN" dirty="0"/>
              <a:t>• </a:t>
            </a:r>
            <a:r>
              <a:rPr lang="en-IN" dirty="0" smtClean="0"/>
              <a:t>Dedicated </a:t>
            </a:r>
            <a:r>
              <a:rPr lang="en-IN" dirty="0"/>
              <a:t>software-based system (common in server operating systems)</a:t>
            </a:r>
          </a:p>
          <a:p>
            <a:pPr marL="0" indent="0">
              <a:buNone/>
            </a:pPr>
            <a:r>
              <a:rPr lang="en-IN" dirty="0"/>
              <a:t>• </a:t>
            </a:r>
            <a:r>
              <a:rPr lang="en-IN" dirty="0" smtClean="0"/>
              <a:t>Service </a:t>
            </a:r>
            <a:r>
              <a:rPr lang="en-IN" dirty="0"/>
              <a:t>agent (usually controlled by cloud management software)</a:t>
            </a:r>
          </a:p>
        </p:txBody>
      </p:sp>
    </p:spTree>
    <p:extLst>
      <p:ext uri="{BB962C8B-B14F-4D97-AF65-F5344CB8AC3E}">
        <p14:creationId xmlns:p14="http://schemas.microsoft.com/office/powerpoint/2010/main" val="1775715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2800" dirty="0" smtClean="0"/>
              <a:t>Another Case: </a:t>
            </a:r>
            <a:r>
              <a:rPr lang="en-IN" sz="2800" dirty="0"/>
              <a:t>A logical network layout is established through a set of logical</a:t>
            </a:r>
            <a:br>
              <a:rPr lang="en-IN" sz="2800" dirty="0"/>
            </a:br>
            <a:r>
              <a:rPr lang="en-IN" sz="2800" dirty="0"/>
              <a:t>network perimeters using various firewalls and virtual networks.</a:t>
            </a:r>
          </a:p>
        </p:txBody>
      </p:sp>
      <p:pic>
        <p:nvPicPr>
          <p:cNvPr id="4" name="Content Placeholder 3"/>
          <p:cNvPicPr>
            <a:picLocks noGrp="1" noChangeAspect="1"/>
          </p:cNvPicPr>
          <p:nvPr>
            <p:ph idx="1"/>
          </p:nvPr>
        </p:nvPicPr>
        <p:blipFill>
          <a:blip r:embed="rId2"/>
          <a:stretch>
            <a:fillRect/>
          </a:stretch>
        </p:blipFill>
        <p:spPr>
          <a:xfrm>
            <a:off x="2207568" y="1700808"/>
            <a:ext cx="6696744" cy="484373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274433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just">
              <a:buNone/>
            </a:pPr>
            <a:r>
              <a:rPr lang="en-IN" dirty="0"/>
              <a:t>The load balancer is typically located on the communication path between the </a:t>
            </a:r>
            <a:r>
              <a:rPr lang="en-IN" dirty="0" smtClean="0"/>
              <a:t>IT resources </a:t>
            </a:r>
            <a:r>
              <a:rPr lang="en-IN" dirty="0"/>
              <a:t>generating the workload and the IT resources performing the </a:t>
            </a:r>
            <a:r>
              <a:rPr lang="en-IN" dirty="0" smtClean="0"/>
              <a:t>workload processing.</a:t>
            </a:r>
          </a:p>
          <a:p>
            <a:pPr marL="0" indent="0" algn="just">
              <a:buNone/>
            </a:pPr>
            <a:r>
              <a:rPr lang="en-IN" dirty="0" smtClean="0"/>
              <a:t> </a:t>
            </a:r>
            <a:r>
              <a:rPr lang="en-IN" dirty="0"/>
              <a:t>This mechanism can be designed as a transparent agent that </a:t>
            </a:r>
            <a:r>
              <a:rPr lang="en-IN" dirty="0" smtClean="0"/>
              <a:t>remains hidden </a:t>
            </a:r>
            <a:r>
              <a:rPr lang="en-IN" dirty="0"/>
              <a:t>from the cloud service consumers, or as a proxy component that abstracts the IT resources performing their workload.</a:t>
            </a:r>
          </a:p>
        </p:txBody>
      </p:sp>
    </p:spTree>
    <p:extLst>
      <p:ext uri="{BB962C8B-B14F-4D97-AF65-F5344CB8AC3E}">
        <p14:creationId xmlns:p14="http://schemas.microsoft.com/office/powerpoint/2010/main" val="39782119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1627"/>
          </a:xfrm>
        </p:spPr>
        <p:txBody>
          <a:bodyPr/>
          <a:lstStyle/>
          <a:p>
            <a:r>
              <a:rPr lang="en-US" dirty="0" smtClean="0"/>
              <a:t>SLA and SLA Monitoring </a:t>
            </a:r>
            <a:r>
              <a:rPr lang="en-US" sz="1800" dirty="0" smtClean="0"/>
              <a:t>413</a:t>
            </a:r>
            <a:endParaRPr lang="en-IN" sz="1800" dirty="0"/>
          </a:p>
        </p:txBody>
      </p:sp>
      <p:sp>
        <p:nvSpPr>
          <p:cNvPr id="3" name="Content Placeholder 2"/>
          <p:cNvSpPr>
            <a:spLocks noGrp="1"/>
          </p:cNvSpPr>
          <p:nvPr>
            <p:ph idx="1"/>
          </p:nvPr>
        </p:nvSpPr>
        <p:spPr>
          <a:xfrm>
            <a:off x="838200" y="1124744"/>
            <a:ext cx="10515600" cy="5052219"/>
          </a:xfrm>
        </p:spPr>
        <p:txBody>
          <a:bodyPr/>
          <a:lstStyle/>
          <a:p>
            <a:r>
              <a:rPr lang="en-US" dirty="0" smtClean="0"/>
              <a:t>SLOs:-</a:t>
            </a:r>
            <a:r>
              <a:rPr lang="en-US" dirty="0"/>
              <a:t>S</a:t>
            </a:r>
            <a:r>
              <a:rPr lang="en-US" dirty="0" smtClean="0"/>
              <a:t>ervice-level objectives</a:t>
            </a:r>
          </a:p>
          <a:p>
            <a:endParaRPr lang="en-US" dirty="0"/>
          </a:p>
          <a:p>
            <a:pPr marL="0" indent="0">
              <a:buNone/>
            </a:pPr>
            <a:r>
              <a:rPr lang="en-US" dirty="0" smtClean="0"/>
              <a:t>Example:</a:t>
            </a:r>
            <a:r>
              <a:rPr lang="en-IN" dirty="0"/>
              <a:t>These web applications were used to provide </a:t>
            </a:r>
            <a:r>
              <a:rPr lang="en-IN" dirty="0" smtClean="0"/>
              <a:t>different kinds </a:t>
            </a:r>
            <a:r>
              <a:rPr lang="en-IN" dirty="0"/>
              <a:t>of e-services to various clients. Typically, the service-level </a:t>
            </a:r>
            <a:r>
              <a:rPr lang="en-IN" dirty="0" smtClean="0"/>
              <a:t>objectives (SLOs</a:t>
            </a:r>
            <a:r>
              <a:rPr lang="en-IN" dirty="0"/>
              <a:t>) for these applications were response time and throughput of </a:t>
            </a:r>
            <a:r>
              <a:rPr lang="en-IN" dirty="0" smtClean="0"/>
              <a:t>the application </a:t>
            </a:r>
            <a:r>
              <a:rPr lang="en-IN" dirty="0"/>
              <a:t>end-user requests.</a:t>
            </a:r>
          </a:p>
        </p:txBody>
      </p:sp>
    </p:spTree>
    <p:extLst>
      <p:ext uri="{BB962C8B-B14F-4D97-AF65-F5344CB8AC3E}">
        <p14:creationId xmlns:p14="http://schemas.microsoft.com/office/powerpoint/2010/main" val="36412677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Conditions of over provision and under provisioning</a:t>
            </a:r>
            <a:endParaRPr lang="en-IN" dirty="0"/>
          </a:p>
        </p:txBody>
      </p:sp>
      <p:pic>
        <p:nvPicPr>
          <p:cNvPr id="4" name="Content Placeholder 3"/>
          <p:cNvPicPr>
            <a:picLocks noGrp="1" noChangeAspect="1"/>
          </p:cNvPicPr>
          <p:nvPr>
            <p:ph idx="1"/>
          </p:nvPr>
        </p:nvPicPr>
        <p:blipFill>
          <a:blip r:embed="rId2"/>
          <a:stretch>
            <a:fillRect/>
          </a:stretch>
        </p:blipFill>
        <p:spPr>
          <a:xfrm>
            <a:off x="767408" y="1844824"/>
            <a:ext cx="7617643" cy="3775720"/>
          </a:xfrm>
          <a:prstGeom prst="rect">
            <a:avLst/>
          </a:prstGeom>
        </p:spPr>
      </p:pic>
      <p:sp>
        <p:nvSpPr>
          <p:cNvPr id="5" name="TextBox 4"/>
          <p:cNvSpPr txBox="1"/>
          <p:nvPr/>
        </p:nvSpPr>
        <p:spPr>
          <a:xfrm>
            <a:off x="8688288" y="4293096"/>
            <a:ext cx="2952328" cy="923330"/>
          </a:xfrm>
          <a:prstGeom prst="rect">
            <a:avLst/>
          </a:prstGeom>
          <a:noFill/>
        </p:spPr>
        <p:txBody>
          <a:bodyPr wrap="square" rtlCol="0">
            <a:spAutoFit/>
          </a:bodyPr>
          <a:lstStyle/>
          <a:p>
            <a:r>
              <a:rPr lang="en-IN" dirty="0"/>
              <a:t>https://www.slideshare.net/dkosaraju/agility-and-cloud-computing-voices-2015</a:t>
            </a:r>
          </a:p>
        </p:txBody>
      </p:sp>
    </p:spTree>
    <p:extLst>
      <p:ext uri="{BB962C8B-B14F-4D97-AF65-F5344CB8AC3E}">
        <p14:creationId xmlns:p14="http://schemas.microsoft.com/office/powerpoint/2010/main" val="16337825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a:t>To </a:t>
            </a:r>
            <a:r>
              <a:rPr lang="en-IN" dirty="0" err="1"/>
              <a:t>fulfill</a:t>
            </a:r>
            <a:r>
              <a:rPr lang="en-IN" dirty="0"/>
              <a:t> the SLOs mentioned in the application SLA and also make their </a:t>
            </a:r>
            <a:r>
              <a:rPr lang="en-IN" dirty="0" smtClean="0"/>
              <a:t>IT infrastructure </a:t>
            </a:r>
            <a:r>
              <a:rPr lang="en-IN" dirty="0"/>
              <a:t>elastic, an in-depth understanding of the application’s </a:t>
            </a:r>
            <a:r>
              <a:rPr lang="en-IN" dirty="0" smtClean="0"/>
              <a:t>behaviour is </a:t>
            </a:r>
            <a:r>
              <a:rPr lang="en-IN" dirty="0"/>
              <a:t>required for the </a:t>
            </a:r>
            <a:r>
              <a:rPr lang="en-IN" dirty="0" smtClean="0"/>
              <a:t>MSP (</a:t>
            </a:r>
            <a:r>
              <a:rPr lang="en-IN" dirty="0"/>
              <a:t>M</a:t>
            </a:r>
            <a:r>
              <a:rPr lang="en-IN" dirty="0" smtClean="0"/>
              <a:t>anaged </a:t>
            </a:r>
            <a:r>
              <a:rPr lang="en-IN" dirty="0"/>
              <a:t>S</a:t>
            </a:r>
            <a:r>
              <a:rPr lang="en-IN" dirty="0" smtClean="0"/>
              <a:t>ervice </a:t>
            </a:r>
            <a:r>
              <a:rPr lang="en-IN" dirty="0"/>
              <a:t>P</a:t>
            </a:r>
            <a:r>
              <a:rPr lang="en-IN" dirty="0" smtClean="0"/>
              <a:t>rovider).</a:t>
            </a:r>
            <a:endParaRPr lang="en-IN" dirty="0"/>
          </a:p>
        </p:txBody>
      </p:sp>
    </p:spTree>
    <p:extLst>
      <p:ext uri="{BB962C8B-B14F-4D97-AF65-F5344CB8AC3E}">
        <p14:creationId xmlns:p14="http://schemas.microsoft.com/office/powerpoint/2010/main" val="34153702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TRADITIONAL APPROACHES TO SLO MANAGEMENT</a:t>
            </a:r>
          </a:p>
        </p:txBody>
      </p:sp>
      <p:sp>
        <p:nvSpPr>
          <p:cNvPr id="3" name="Content Placeholder 2"/>
          <p:cNvSpPr>
            <a:spLocks noGrp="1"/>
          </p:cNvSpPr>
          <p:nvPr>
            <p:ph idx="1"/>
          </p:nvPr>
        </p:nvSpPr>
        <p:spPr/>
        <p:txBody>
          <a:bodyPr/>
          <a:lstStyle/>
          <a:p>
            <a:r>
              <a:rPr lang="en-IN" dirty="0"/>
              <a:t>Load </a:t>
            </a:r>
            <a:r>
              <a:rPr lang="en-IN" dirty="0" smtClean="0"/>
              <a:t>Balancing  (covered before)</a:t>
            </a:r>
          </a:p>
          <a:p>
            <a:pPr marL="0" indent="0">
              <a:buNone/>
            </a:pPr>
            <a:r>
              <a:rPr lang="en-US" dirty="0" smtClean="0"/>
              <a:t>Taxonomy of the load balancing:-</a:t>
            </a:r>
            <a:endParaRPr lang="en-IN" dirty="0"/>
          </a:p>
        </p:txBody>
      </p:sp>
      <p:pic>
        <p:nvPicPr>
          <p:cNvPr id="4" name="Picture 3"/>
          <p:cNvPicPr>
            <a:picLocks noChangeAspect="1"/>
          </p:cNvPicPr>
          <p:nvPr/>
        </p:nvPicPr>
        <p:blipFill>
          <a:blip r:embed="rId2"/>
          <a:stretch>
            <a:fillRect/>
          </a:stretch>
        </p:blipFill>
        <p:spPr>
          <a:xfrm>
            <a:off x="1631504" y="3501008"/>
            <a:ext cx="5200650" cy="1933575"/>
          </a:xfrm>
          <a:prstGeom prst="rect">
            <a:avLst/>
          </a:prstGeom>
        </p:spPr>
      </p:pic>
      <p:sp>
        <p:nvSpPr>
          <p:cNvPr id="5" name="TextBox 4"/>
          <p:cNvSpPr txBox="1"/>
          <p:nvPr/>
        </p:nvSpPr>
        <p:spPr>
          <a:xfrm>
            <a:off x="7248128" y="3501008"/>
            <a:ext cx="3744416" cy="923330"/>
          </a:xfrm>
          <a:prstGeom prst="rect">
            <a:avLst/>
          </a:prstGeom>
          <a:noFill/>
        </p:spPr>
        <p:txBody>
          <a:bodyPr wrap="square" rtlCol="0">
            <a:spAutoFit/>
          </a:bodyPr>
          <a:lstStyle/>
          <a:p>
            <a:r>
              <a:rPr lang="en-US" dirty="0" smtClean="0"/>
              <a:t>Load balancing taxonomy from cloud computing : principle and paradigm book by </a:t>
            </a:r>
            <a:r>
              <a:rPr lang="en-US" dirty="0"/>
              <a:t>R</a:t>
            </a:r>
            <a:r>
              <a:rPr lang="en-US" dirty="0" smtClean="0"/>
              <a:t>aj </a:t>
            </a:r>
            <a:r>
              <a:rPr lang="en-US" dirty="0"/>
              <a:t>K</a:t>
            </a:r>
            <a:r>
              <a:rPr lang="en-US" dirty="0" smtClean="0"/>
              <a:t>umar </a:t>
            </a:r>
            <a:r>
              <a:rPr lang="en-US" dirty="0" err="1"/>
              <a:t>B</a:t>
            </a:r>
            <a:r>
              <a:rPr lang="en-US" dirty="0" err="1" smtClean="0"/>
              <a:t>uyya</a:t>
            </a:r>
            <a:endParaRPr lang="en-IN" dirty="0"/>
          </a:p>
        </p:txBody>
      </p:sp>
    </p:spTree>
    <p:extLst>
      <p:ext uri="{BB962C8B-B14F-4D97-AF65-F5344CB8AC3E}">
        <p14:creationId xmlns:p14="http://schemas.microsoft.com/office/powerpoint/2010/main" val="7795554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Admission Control</a:t>
            </a:r>
          </a:p>
        </p:txBody>
      </p:sp>
      <p:sp>
        <p:nvSpPr>
          <p:cNvPr id="3" name="Content Placeholder 2"/>
          <p:cNvSpPr>
            <a:spLocks noGrp="1"/>
          </p:cNvSpPr>
          <p:nvPr>
            <p:ph idx="1"/>
          </p:nvPr>
        </p:nvSpPr>
        <p:spPr/>
        <p:txBody>
          <a:bodyPr/>
          <a:lstStyle/>
          <a:p>
            <a:r>
              <a:rPr lang="en-IN" dirty="0"/>
              <a:t>Admission control algorithms play an important role in deciding the set </a:t>
            </a:r>
            <a:r>
              <a:rPr lang="en-IN" dirty="0" smtClean="0"/>
              <a:t>of requests </a:t>
            </a:r>
            <a:r>
              <a:rPr lang="en-IN" dirty="0"/>
              <a:t>that should be admitted into the application server when the </a:t>
            </a:r>
            <a:r>
              <a:rPr lang="en-IN" dirty="0" smtClean="0"/>
              <a:t>server experiences </a:t>
            </a:r>
            <a:r>
              <a:rPr lang="en-IN" dirty="0"/>
              <a:t>“very” heavy </a:t>
            </a:r>
            <a:r>
              <a:rPr lang="en-IN" dirty="0" smtClean="0"/>
              <a:t>loads.</a:t>
            </a:r>
          </a:p>
          <a:p>
            <a:pPr algn="just"/>
            <a:r>
              <a:rPr lang="en-IN" dirty="0"/>
              <a:t>The objective of admission control </a:t>
            </a:r>
            <a:r>
              <a:rPr lang="en-IN" dirty="0" smtClean="0"/>
              <a:t>mechanisms, therefore</a:t>
            </a:r>
            <a:r>
              <a:rPr lang="en-IN" dirty="0"/>
              <a:t>, is to police the incoming requests and identify a subset of </a:t>
            </a:r>
            <a:r>
              <a:rPr lang="en-IN" dirty="0" smtClean="0"/>
              <a:t>incoming requests </a:t>
            </a:r>
            <a:r>
              <a:rPr lang="en-IN" dirty="0"/>
              <a:t>that can be admitted into the system when the system faces </a:t>
            </a:r>
            <a:r>
              <a:rPr lang="en-IN" dirty="0" smtClean="0"/>
              <a:t>overload situations</a:t>
            </a:r>
            <a:r>
              <a:rPr lang="en-IN" dirty="0"/>
              <a:t>.</a:t>
            </a:r>
          </a:p>
        </p:txBody>
      </p:sp>
    </p:spTree>
    <p:extLst>
      <p:ext uri="{BB962C8B-B14F-4D97-AF65-F5344CB8AC3E}">
        <p14:creationId xmlns:p14="http://schemas.microsoft.com/office/powerpoint/2010/main" val="19170533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9936" y="365125"/>
            <a:ext cx="5833864" cy="6160219"/>
          </a:xfrm>
        </p:spPr>
        <p:txBody>
          <a:bodyPr>
            <a:normAutofit fontScale="90000"/>
          </a:bodyPr>
          <a:lstStyle/>
          <a:p>
            <a:pPr algn="just"/>
            <a:r>
              <a:rPr lang="en-IN" sz="2000" b="1" dirty="0" smtClean="0"/>
              <a:t>Request-based admission control algorithms </a:t>
            </a:r>
            <a:r>
              <a:rPr lang="en-IN" sz="2000" dirty="0" smtClean="0"/>
              <a:t>reject </a:t>
            </a:r>
            <a:r>
              <a:rPr lang="en-IN" sz="2000" dirty="0"/>
              <a:t>new requests if the </a:t>
            </a:r>
            <a:r>
              <a:rPr lang="en-IN" sz="2000" dirty="0" smtClean="0"/>
              <a:t>servers are </a:t>
            </a:r>
            <a:r>
              <a:rPr lang="en-IN" sz="2000" dirty="0"/>
              <a:t>running to their capacity. The disadvantage with this approach is that </a:t>
            </a:r>
            <a:r>
              <a:rPr lang="en-IN" sz="2000" dirty="0" smtClean="0"/>
              <a:t>a client’s </a:t>
            </a:r>
            <a:r>
              <a:rPr lang="en-IN" sz="2000" dirty="0"/>
              <a:t>session may consist of multiple requests that are not </a:t>
            </a:r>
            <a:r>
              <a:rPr lang="en-IN" sz="2000" dirty="0" smtClean="0"/>
              <a:t>necessarily </a:t>
            </a:r>
            <a:r>
              <a:rPr lang="en-IN" sz="2000" dirty="0"/>
              <a:t>unrelated.</a:t>
            </a:r>
            <a:br>
              <a:rPr lang="en-IN" sz="2000" dirty="0"/>
            </a:br>
            <a:r>
              <a:rPr lang="en-IN" sz="2000" b="1" dirty="0"/>
              <a:t>session-based </a:t>
            </a:r>
            <a:r>
              <a:rPr lang="en-IN" sz="2000" b="1" dirty="0" smtClean="0"/>
              <a:t>admission </a:t>
            </a:r>
            <a:r>
              <a:rPr lang="en-IN" sz="2000" b="1" dirty="0"/>
              <a:t>control mechanisms </a:t>
            </a:r>
            <a:r>
              <a:rPr lang="en-IN" sz="2000" dirty="0"/>
              <a:t>try to ensure that longer sessions are completed and</a:t>
            </a:r>
            <a:br>
              <a:rPr lang="en-IN" sz="2000" dirty="0"/>
            </a:br>
            <a:r>
              <a:rPr lang="en-IN" sz="2000" dirty="0" smtClean="0"/>
              <a:t>any </a:t>
            </a:r>
            <a:r>
              <a:rPr lang="en-IN" sz="2000" dirty="0"/>
              <a:t>new sessions are rejected. Accordingly, once a session is admitted into </a:t>
            </a:r>
            <a:r>
              <a:rPr lang="en-IN" sz="2000" dirty="0" smtClean="0"/>
              <a:t>the server</a:t>
            </a:r>
            <a:r>
              <a:rPr lang="en-IN" sz="2000" dirty="0"/>
              <a:t>, all future requests belonging to that session are admitted as well, even</a:t>
            </a:r>
            <a:br>
              <a:rPr lang="en-IN" sz="2000" dirty="0"/>
            </a:br>
            <a:r>
              <a:rPr lang="en-IN" sz="2000" dirty="0"/>
              <a:t>though new sessions are rejected by </a:t>
            </a:r>
            <a:r>
              <a:rPr lang="en-IN" sz="2000" dirty="0" smtClean="0"/>
              <a:t>the </a:t>
            </a:r>
            <a:r>
              <a:rPr lang="en-IN" sz="2000" dirty="0"/>
              <a:t>system</a:t>
            </a:r>
            <a:r>
              <a:rPr lang="en-IN" sz="2000" dirty="0" smtClean="0"/>
              <a:t>.</a:t>
            </a:r>
            <a:br>
              <a:rPr lang="en-IN" sz="2000" dirty="0" smtClean="0"/>
            </a:br>
            <a:r>
              <a:rPr lang="en-IN" sz="2000" dirty="0"/>
              <a:t> </a:t>
            </a:r>
            <a:br>
              <a:rPr lang="en-IN" sz="2000" dirty="0"/>
            </a:br>
            <a:r>
              <a:rPr lang="en-IN" sz="2000" dirty="0"/>
              <a:t>Furthermore, the decision to reject a request can depend on the type of user making the request or the nature of the request being made. For example, a new request or a new session initiated by a </a:t>
            </a:r>
            <a:r>
              <a:rPr lang="en-IN" sz="2000" b="1" i="1" u="sng" dirty="0"/>
              <a:t>high-priority user may be admitted while the requests from low- priority users are rejected</a:t>
            </a:r>
            <a:r>
              <a:rPr lang="en-IN" sz="2000" dirty="0"/>
              <a:t>. Similarly, requests that are likely to consume more system resources can be rejected during overload situations. Such admission control mechanisms are called </a:t>
            </a:r>
            <a:r>
              <a:rPr lang="en-IN" sz="2000" dirty="0" err="1"/>
              <a:t>QoS</a:t>
            </a:r>
            <a:r>
              <a:rPr lang="en-IN" sz="2000" dirty="0"/>
              <a:t>-aware control mechanisms.</a:t>
            </a:r>
            <a:br>
              <a:rPr lang="en-IN" sz="2000" dirty="0"/>
            </a:br>
            <a:r>
              <a:rPr lang="en-IN" sz="2000" dirty="0"/>
              <a:t/>
            </a:r>
            <a:br>
              <a:rPr lang="en-IN" sz="2000" dirty="0"/>
            </a:br>
            <a:r>
              <a:rPr lang="en-IN" sz="2000" dirty="0" smtClean="0"/>
              <a:t/>
            </a:r>
            <a:br>
              <a:rPr lang="en-IN" sz="2000" dirty="0" smtClean="0"/>
            </a:br>
            <a:r>
              <a:rPr lang="en-IN" sz="2000" dirty="0"/>
              <a:t/>
            </a:r>
            <a:br>
              <a:rPr lang="en-IN" sz="2000" dirty="0"/>
            </a:br>
            <a:endParaRPr lang="en-IN" sz="2000" dirty="0"/>
          </a:p>
        </p:txBody>
      </p:sp>
      <p:pic>
        <p:nvPicPr>
          <p:cNvPr id="6" name="Content Placeholder 5"/>
          <p:cNvPicPr>
            <a:picLocks noGrp="1" noChangeAspect="1"/>
          </p:cNvPicPr>
          <p:nvPr>
            <p:ph idx="1"/>
          </p:nvPr>
        </p:nvPicPr>
        <p:blipFill>
          <a:blip r:embed="rId2"/>
          <a:stretch>
            <a:fillRect/>
          </a:stretch>
        </p:blipFill>
        <p:spPr>
          <a:xfrm>
            <a:off x="407368" y="1844824"/>
            <a:ext cx="4722068" cy="4536504"/>
          </a:xfrm>
          <a:prstGeom prst="rect">
            <a:avLst/>
          </a:prstGeom>
        </p:spPr>
      </p:pic>
    </p:spTree>
    <p:extLst>
      <p:ext uri="{BB962C8B-B14F-4D97-AF65-F5344CB8AC3E}">
        <p14:creationId xmlns:p14="http://schemas.microsoft.com/office/powerpoint/2010/main" val="1092644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1627"/>
          </a:xfrm>
        </p:spPr>
        <p:txBody>
          <a:bodyPr/>
          <a:lstStyle/>
          <a:p>
            <a:r>
              <a:rPr lang="en-IN" dirty="0"/>
              <a:t>TYPES OF SLA</a:t>
            </a:r>
          </a:p>
        </p:txBody>
      </p:sp>
      <p:pic>
        <p:nvPicPr>
          <p:cNvPr id="4" name="Content Placeholder 3"/>
          <p:cNvPicPr>
            <a:picLocks noGrp="1" noChangeAspect="1"/>
          </p:cNvPicPr>
          <p:nvPr>
            <p:ph idx="1"/>
          </p:nvPr>
        </p:nvPicPr>
        <p:blipFill>
          <a:blip r:embed="rId2"/>
          <a:stretch>
            <a:fillRect/>
          </a:stretch>
        </p:blipFill>
        <p:spPr>
          <a:xfrm>
            <a:off x="767408" y="1556792"/>
            <a:ext cx="9865095" cy="4536504"/>
          </a:xfrm>
          <a:prstGeom prst="rect">
            <a:avLst/>
          </a:prstGeom>
        </p:spPr>
      </p:pic>
    </p:spTree>
    <p:extLst>
      <p:ext uri="{BB962C8B-B14F-4D97-AF65-F5344CB8AC3E}">
        <p14:creationId xmlns:p14="http://schemas.microsoft.com/office/powerpoint/2010/main" val="15603745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Infrastructure SLA.</a:t>
            </a:r>
          </a:p>
        </p:txBody>
      </p:sp>
      <p:pic>
        <p:nvPicPr>
          <p:cNvPr id="4" name="Content Placeholder 3"/>
          <p:cNvPicPr>
            <a:picLocks noGrp="1" noChangeAspect="1"/>
          </p:cNvPicPr>
          <p:nvPr>
            <p:ph idx="1"/>
          </p:nvPr>
        </p:nvPicPr>
        <p:blipFill>
          <a:blip r:embed="rId2"/>
          <a:stretch>
            <a:fillRect/>
          </a:stretch>
        </p:blipFill>
        <p:spPr>
          <a:xfrm>
            <a:off x="983432" y="1700808"/>
            <a:ext cx="7056784" cy="4320480"/>
          </a:xfrm>
          <a:prstGeom prst="rect">
            <a:avLst/>
          </a:prstGeom>
        </p:spPr>
      </p:pic>
      <p:pic>
        <p:nvPicPr>
          <p:cNvPr id="5" name="Picture 4"/>
          <p:cNvPicPr>
            <a:picLocks noChangeAspect="1"/>
          </p:cNvPicPr>
          <p:nvPr/>
        </p:nvPicPr>
        <p:blipFill>
          <a:blip r:embed="rId3"/>
          <a:stretch>
            <a:fillRect/>
          </a:stretch>
        </p:blipFill>
        <p:spPr>
          <a:xfrm>
            <a:off x="5519936" y="908720"/>
            <a:ext cx="3962400" cy="333375"/>
          </a:xfrm>
          <a:prstGeom prst="rect">
            <a:avLst/>
          </a:prstGeom>
        </p:spPr>
      </p:pic>
    </p:spTree>
    <p:extLst>
      <p:ext uri="{BB962C8B-B14F-4D97-AF65-F5344CB8AC3E}">
        <p14:creationId xmlns:p14="http://schemas.microsoft.com/office/powerpoint/2010/main" val="40126178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52900" y="3224212"/>
            <a:ext cx="3886200" cy="409575"/>
          </a:xfrm>
          <a:prstGeom prst="rect">
            <a:avLst/>
          </a:prstGeom>
        </p:spPr>
      </p:pic>
      <p:pic>
        <p:nvPicPr>
          <p:cNvPr id="6" name="Picture 5"/>
          <p:cNvPicPr>
            <a:picLocks noChangeAspect="1"/>
          </p:cNvPicPr>
          <p:nvPr/>
        </p:nvPicPr>
        <p:blipFill>
          <a:blip r:embed="rId2"/>
          <a:stretch>
            <a:fillRect/>
          </a:stretch>
        </p:blipFill>
        <p:spPr>
          <a:xfrm>
            <a:off x="4152900" y="3224212"/>
            <a:ext cx="3886200" cy="409575"/>
          </a:xfrm>
          <a:prstGeom prst="rect">
            <a:avLst/>
          </a:prstGeom>
        </p:spPr>
      </p:pic>
      <p:sp>
        <p:nvSpPr>
          <p:cNvPr id="2" name="Title 1"/>
          <p:cNvSpPr>
            <a:spLocks noGrp="1"/>
          </p:cNvSpPr>
          <p:nvPr>
            <p:ph type="title"/>
          </p:nvPr>
        </p:nvSpPr>
        <p:spPr/>
        <p:txBody>
          <a:bodyPr/>
          <a:lstStyle/>
          <a:p>
            <a:r>
              <a:rPr lang="en-US" dirty="0" smtClean="0"/>
              <a:t>Application SLA</a:t>
            </a:r>
            <a:endParaRPr lang="en-IN" dirty="0"/>
          </a:p>
        </p:txBody>
      </p:sp>
      <p:pic>
        <p:nvPicPr>
          <p:cNvPr id="4" name="Content Placeholder 3"/>
          <p:cNvPicPr>
            <a:picLocks noGrp="1" noChangeAspect="1"/>
          </p:cNvPicPr>
          <p:nvPr>
            <p:ph idx="1"/>
          </p:nvPr>
        </p:nvPicPr>
        <p:blipFill>
          <a:blip r:embed="rId3"/>
          <a:stretch>
            <a:fillRect/>
          </a:stretch>
        </p:blipFill>
        <p:spPr>
          <a:xfrm>
            <a:off x="911424" y="1628800"/>
            <a:ext cx="10009112" cy="4824536"/>
          </a:xfrm>
          <a:prstGeom prst="rect">
            <a:avLst/>
          </a:prstGeom>
        </p:spPr>
      </p:pic>
    </p:spTree>
    <p:extLst>
      <p:ext uri="{BB962C8B-B14F-4D97-AF65-F5344CB8AC3E}">
        <p14:creationId xmlns:p14="http://schemas.microsoft.com/office/powerpoint/2010/main" val="2108548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847528" y="404664"/>
            <a:ext cx="7416824" cy="619199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373600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LIFE CYCLE OF </a:t>
            </a:r>
            <a:r>
              <a:rPr lang="en-IN" dirty="0" smtClean="0"/>
              <a:t>SLA </a:t>
            </a:r>
            <a:r>
              <a:rPr lang="en-IN" sz="1100" dirty="0" smtClean="0"/>
              <a:t>453</a:t>
            </a:r>
            <a:endParaRPr lang="en-IN" sz="1100" dirty="0"/>
          </a:p>
        </p:txBody>
      </p:sp>
      <p:sp>
        <p:nvSpPr>
          <p:cNvPr id="3" name="Content Placeholder 2"/>
          <p:cNvSpPr>
            <a:spLocks noGrp="1"/>
          </p:cNvSpPr>
          <p:nvPr>
            <p:ph idx="1"/>
          </p:nvPr>
        </p:nvSpPr>
        <p:spPr/>
        <p:txBody>
          <a:bodyPr/>
          <a:lstStyle/>
          <a:p>
            <a:pPr marL="0" indent="0">
              <a:buNone/>
            </a:pPr>
            <a:r>
              <a:rPr lang="en-IN" dirty="0" smtClean="0"/>
              <a:t>1. </a:t>
            </a:r>
            <a:r>
              <a:rPr lang="en-IN" dirty="0"/>
              <a:t>Contract definition</a:t>
            </a:r>
          </a:p>
          <a:p>
            <a:pPr marL="0" indent="0">
              <a:buNone/>
            </a:pPr>
            <a:r>
              <a:rPr lang="en-IN" dirty="0"/>
              <a:t>2. Publishing and discovery</a:t>
            </a:r>
          </a:p>
          <a:p>
            <a:pPr marL="0" indent="0">
              <a:buNone/>
            </a:pPr>
            <a:r>
              <a:rPr lang="en-IN" dirty="0"/>
              <a:t>3. Negotiation</a:t>
            </a:r>
          </a:p>
          <a:p>
            <a:pPr marL="0" indent="0">
              <a:buNone/>
            </a:pPr>
            <a:r>
              <a:rPr lang="en-IN" dirty="0"/>
              <a:t>4. Operationalization</a:t>
            </a:r>
          </a:p>
          <a:p>
            <a:pPr marL="0" indent="0">
              <a:buNone/>
            </a:pPr>
            <a:r>
              <a:rPr lang="en-IN" dirty="0"/>
              <a:t>5. De-commissioning</a:t>
            </a:r>
          </a:p>
        </p:txBody>
      </p:sp>
    </p:spTree>
    <p:extLst>
      <p:ext uri="{BB962C8B-B14F-4D97-AF65-F5344CB8AC3E}">
        <p14:creationId xmlns:p14="http://schemas.microsoft.com/office/powerpoint/2010/main" val="11716383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IN" b="1" i="1" u="sng" dirty="0"/>
              <a:t>Contract Definition</a:t>
            </a:r>
            <a:r>
              <a:rPr lang="en-IN" dirty="0"/>
              <a:t>. Generally, service providers define a set of </a:t>
            </a:r>
            <a:r>
              <a:rPr lang="en-IN" dirty="0" smtClean="0"/>
              <a:t>service offerings </a:t>
            </a:r>
            <a:r>
              <a:rPr lang="en-IN" dirty="0"/>
              <a:t>and corresponding SLAs using standard templates. These </a:t>
            </a:r>
            <a:r>
              <a:rPr lang="en-IN" dirty="0" smtClean="0"/>
              <a:t>service offerings </a:t>
            </a:r>
            <a:r>
              <a:rPr lang="en-IN" dirty="0"/>
              <a:t>form a </a:t>
            </a:r>
            <a:r>
              <a:rPr lang="en-IN" dirty="0" err="1"/>
              <a:t>catalog</a:t>
            </a:r>
            <a:r>
              <a:rPr lang="en-IN" dirty="0"/>
              <a:t>. Individual SLAs for enterprises can be </a:t>
            </a:r>
            <a:r>
              <a:rPr lang="en-IN" dirty="0" smtClean="0"/>
              <a:t>derived by customizing </a:t>
            </a:r>
            <a:r>
              <a:rPr lang="en-IN" dirty="0"/>
              <a:t>these base SLA templates</a:t>
            </a:r>
            <a:r>
              <a:rPr lang="en-IN" dirty="0" smtClean="0"/>
              <a:t>.</a:t>
            </a:r>
          </a:p>
          <a:p>
            <a:pPr marL="0" indent="0" algn="just">
              <a:buNone/>
            </a:pPr>
            <a:r>
              <a:rPr lang="en-IN" b="1" i="1" u="sng" dirty="0"/>
              <a:t>Publication and Discovery. </a:t>
            </a:r>
            <a:r>
              <a:rPr lang="en-IN" dirty="0"/>
              <a:t>Service provider advertises these base </a:t>
            </a:r>
            <a:r>
              <a:rPr lang="en-IN" dirty="0" smtClean="0"/>
              <a:t>service offerings </a:t>
            </a:r>
            <a:r>
              <a:rPr lang="en-IN" dirty="0"/>
              <a:t>through standard publication media, and the customers should </a:t>
            </a:r>
            <a:r>
              <a:rPr lang="en-IN" dirty="0" smtClean="0"/>
              <a:t>be able </a:t>
            </a:r>
            <a:r>
              <a:rPr lang="en-IN" dirty="0"/>
              <a:t>to locate the service provider by searching the </a:t>
            </a:r>
            <a:r>
              <a:rPr lang="en-IN" dirty="0" err="1"/>
              <a:t>catalog</a:t>
            </a:r>
            <a:r>
              <a:rPr lang="en-IN" dirty="0"/>
              <a:t>. The customers </a:t>
            </a:r>
            <a:r>
              <a:rPr lang="en-IN" dirty="0" smtClean="0"/>
              <a:t>can search </a:t>
            </a:r>
            <a:r>
              <a:rPr lang="en-IN" dirty="0"/>
              <a:t>different competitive offerings and shortlist a few that </a:t>
            </a:r>
            <a:r>
              <a:rPr lang="en-IN" dirty="0" err="1"/>
              <a:t>fulfill</a:t>
            </a:r>
            <a:r>
              <a:rPr lang="en-IN" dirty="0"/>
              <a:t> </a:t>
            </a:r>
            <a:r>
              <a:rPr lang="en-IN" dirty="0" smtClean="0"/>
              <a:t>their requirements </a:t>
            </a:r>
            <a:r>
              <a:rPr lang="en-IN" dirty="0"/>
              <a:t>for further negotiation.</a:t>
            </a:r>
          </a:p>
        </p:txBody>
      </p:sp>
    </p:spTree>
    <p:extLst>
      <p:ext uri="{BB962C8B-B14F-4D97-AF65-F5344CB8AC3E}">
        <p14:creationId xmlns:p14="http://schemas.microsoft.com/office/powerpoint/2010/main" val="33818456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b="1" i="1" u="sng" dirty="0"/>
              <a:t>Negotiation. </a:t>
            </a:r>
            <a:r>
              <a:rPr lang="en-IN" dirty="0"/>
              <a:t>Once the customer has discovered a service provider who </a:t>
            </a:r>
            <a:r>
              <a:rPr lang="en-IN" dirty="0" smtClean="0"/>
              <a:t>can meet </a:t>
            </a:r>
            <a:r>
              <a:rPr lang="en-IN" dirty="0"/>
              <a:t>their application hosting need, the SLA terms and conditions needs to </a:t>
            </a:r>
            <a:r>
              <a:rPr lang="en-IN" dirty="0" smtClean="0"/>
              <a:t>be mutually </a:t>
            </a:r>
            <a:r>
              <a:rPr lang="en-IN" dirty="0"/>
              <a:t>agreed upon before signing the agreement for </a:t>
            </a:r>
            <a:r>
              <a:rPr lang="en-IN" dirty="0" smtClean="0"/>
              <a:t>hosting </a:t>
            </a:r>
            <a:r>
              <a:rPr lang="en-IN" dirty="0"/>
              <a:t>the application</a:t>
            </a:r>
            <a:r>
              <a:rPr lang="en-IN" dirty="0" smtClean="0"/>
              <a:t>.</a:t>
            </a:r>
          </a:p>
          <a:p>
            <a:pPr algn="just"/>
            <a:r>
              <a:rPr lang="en-IN" b="1" i="1" u="sng" dirty="0"/>
              <a:t>Operationalization</a:t>
            </a:r>
            <a:r>
              <a:rPr lang="en-IN" dirty="0"/>
              <a:t>. SLA operation consists of SLA monitoring, SLA </a:t>
            </a:r>
            <a:r>
              <a:rPr lang="en-IN" dirty="0" smtClean="0"/>
              <a:t>ac-counting</a:t>
            </a:r>
            <a:r>
              <a:rPr lang="en-IN" dirty="0"/>
              <a:t>, and SLA enforcement. SLA monitoring involves measuring </a:t>
            </a:r>
            <a:r>
              <a:rPr lang="en-IN" dirty="0" smtClean="0"/>
              <a:t>parameter values </a:t>
            </a:r>
            <a:r>
              <a:rPr lang="en-IN" dirty="0"/>
              <a:t>and calculating the metrics defined as a part of SLA and determining </a:t>
            </a:r>
            <a:r>
              <a:rPr lang="en-IN" dirty="0" smtClean="0"/>
              <a:t>the deviations</a:t>
            </a:r>
            <a:r>
              <a:rPr lang="en-IN" dirty="0"/>
              <a:t>.</a:t>
            </a:r>
          </a:p>
        </p:txBody>
      </p:sp>
    </p:spTree>
    <p:extLst>
      <p:ext uri="{BB962C8B-B14F-4D97-AF65-F5344CB8AC3E}">
        <p14:creationId xmlns:p14="http://schemas.microsoft.com/office/powerpoint/2010/main" val="26353480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0" indent="0" algn="just">
              <a:buNone/>
            </a:pPr>
            <a:r>
              <a:rPr lang="en-IN" b="1" i="1" u="sng" dirty="0"/>
              <a:t>De-commissioning. </a:t>
            </a:r>
            <a:r>
              <a:rPr lang="en-IN" dirty="0"/>
              <a:t>SLA decommissioning involves termination of all </a:t>
            </a:r>
            <a:r>
              <a:rPr lang="en-IN" dirty="0" err="1" smtClean="0"/>
              <a:t>activ-ities</a:t>
            </a:r>
            <a:r>
              <a:rPr lang="en-IN" dirty="0" smtClean="0"/>
              <a:t> </a:t>
            </a:r>
            <a:r>
              <a:rPr lang="en-IN" dirty="0"/>
              <a:t>performed under a particular SLA when the hosting relationship </a:t>
            </a:r>
            <a:r>
              <a:rPr lang="en-IN" dirty="0" smtClean="0"/>
              <a:t>between the </a:t>
            </a:r>
            <a:r>
              <a:rPr lang="en-IN" dirty="0"/>
              <a:t>service provider and the service consumer has ended. SLA specifies </a:t>
            </a:r>
            <a:r>
              <a:rPr lang="en-IN" dirty="0" smtClean="0"/>
              <a:t>the terms </a:t>
            </a:r>
            <a:r>
              <a:rPr lang="en-IN" dirty="0"/>
              <a:t>and conditions of contract termination and specifies situations </a:t>
            </a:r>
            <a:r>
              <a:rPr lang="en-IN" dirty="0" smtClean="0"/>
              <a:t>under which </a:t>
            </a:r>
            <a:r>
              <a:rPr lang="en-IN" dirty="0"/>
              <a:t>the relationship between a service provider and a service consumer </a:t>
            </a:r>
            <a:r>
              <a:rPr lang="en-IN" dirty="0" smtClean="0"/>
              <a:t>can be </a:t>
            </a:r>
            <a:r>
              <a:rPr lang="en-IN" dirty="0"/>
              <a:t>considered to be legally ended.</a:t>
            </a:r>
          </a:p>
        </p:txBody>
      </p:sp>
    </p:spTree>
    <p:extLst>
      <p:ext uri="{BB962C8B-B14F-4D97-AF65-F5344CB8AC3E}">
        <p14:creationId xmlns:p14="http://schemas.microsoft.com/office/powerpoint/2010/main" val="2041213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3635"/>
          </a:xfrm>
        </p:spPr>
        <p:txBody>
          <a:bodyPr/>
          <a:lstStyle/>
          <a:p>
            <a:r>
              <a:rPr lang="en-IN" dirty="0"/>
              <a:t>SLA MANAGEMENT IN CLOUD</a:t>
            </a:r>
          </a:p>
        </p:txBody>
      </p:sp>
      <p:sp>
        <p:nvSpPr>
          <p:cNvPr id="3" name="Content Placeholder 2"/>
          <p:cNvSpPr>
            <a:spLocks noGrp="1"/>
          </p:cNvSpPr>
          <p:nvPr>
            <p:ph idx="1"/>
          </p:nvPr>
        </p:nvSpPr>
        <p:spPr/>
        <p:txBody>
          <a:bodyPr/>
          <a:lstStyle/>
          <a:p>
            <a:pPr marL="0" indent="0">
              <a:buNone/>
            </a:pPr>
            <a:r>
              <a:rPr lang="en-IN" dirty="0"/>
              <a:t>SLA management of applications hosted on cloud platforms involves </a:t>
            </a:r>
            <a:r>
              <a:rPr lang="en-IN" dirty="0" smtClean="0"/>
              <a:t>five phases</a:t>
            </a:r>
            <a:r>
              <a:rPr lang="en-IN" dirty="0"/>
              <a:t>.</a:t>
            </a:r>
          </a:p>
          <a:p>
            <a:pPr marL="0" indent="0">
              <a:buNone/>
            </a:pPr>
            <a:r>
              <a:rPr lang="en-IN" dirty="0"/>
              <a:t>1. Feasibility</a:t>
            </a:r>
          </a:p>
          <a:p>
            <a:pPr marL="0" indent="0">
              <a:buNone/>
            </a:pPr>
            <a:r>
              <a:rPr lang="en-IN" dirty="0"/>
              <a:t>2. On-boarding</a:t>
            </a:r>
          </a:p>
          <a:p>
            <a:pPr marL="0" indent="0">
              <a:buNone/>
            </a:pPr>
            <a:r>
              <a:rPr lang="en-IN" dirty="0"/>
              <a:t>3. Pre-production</a:t>
            </a:r>
          </a:p>
          <a:p>
            <a:pPr marL="0" indent="0">
              <a:buNone/>
            </a:pPr>
            <a:r>
              <a:rPr lang="en-IN" dirty="0"/>
              <a:t>4. Production</a:t>
            </a:r>
          </a:p>
          <a:p>
            <a:pPr marL="0" indent="0">
              <a:buNone/>
            </a:pPr>
            <a:r>
              <a:rPr lang="en-IN" dirty="0"/>
              <a:t>5. Termination</a:t>
            </a:r>
          </a:p>
        </p:txBody>
      </p:sp>
    </p:spTree>
    <p:extLst>
      <p:ext uri="{BB962C8B-B14F-4D97-AF65-F5344CB8AC3E}">
        <p14:creationId xmlns:p14="http://schemas.microsoft.com/office/powerpoint/2010/main" val="13420893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Feasibility Analysis</a:t>
            </a:r>
          </a:p>
        </p:txBody>
      </p:sp>
      <p:sp>
        <p:nvSpPr>
          <p:cNvPr id="3" name="Content Placeholder 2"/>
          <p:cNvSpPr>
            <a:spLocks noGrp="1"/>
          </p:cNvSpPr>
          <p:nvPr>
            <p:ph idx="1"/>
          </p:nvPr>
        </p:nvSpPr>
        <p:spPr/>
        <p:txBody>
          <a:bodyPr/>
          <a:lstStyle/>
          <a:p>
            <a:r>
              <a:rPr lang="en-IN" dirty="0"/>
              <a:t>MSP conducts the feasibility study of hosting an application on their </a:t>
            </a:r>
            <a:r>
              <a:rPr lang="en-IN" dirty="0" smtClean="0"/>
              <a:t>cloud platforms</a:t>
            </a:r>
            <a:r>
              <a:rPr lang="en-IN" dirty="0"/>
              <a:t>. This study involves three kinds of feasibility: (1) technical feasibility</a:t>
            </a:r>
            <a:r>
              <a:rPr lang="en-IN" dirty="0" smtClean="0"/>
              <a:t>, (</a:t>
            </a:r>
            <a:r>
              <a:rPr lang="en-IN" dirty="0"/>
              <a:t>2) infrastructure feasibility, and (3) financial feasibility</a:t>
            </a:r>
            <a:r>
              <a:rPr lang="en-IN" dirty="0" smtClean="0"/>
              <a:t>.</a:t>
            </a:r>
          </a:p>
          <a:p>
            <a:endParaRPr lang="en-IN" dirty="0"/>
          </a:p>
        </p:txBody>
      </p:sp>
    </p:spTree>
    <p:extLst>
      <p:ext uri="{BB962C8B-B14F-4D97-AF65-F5344CB8AC3E}">
        <p14:creationId xmlns:p14="http://schemas.microsoft.com/office/powerpoint/2010/main" val="13206781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On-Boarding of Application</a:t>
            </a:r>
          </a:p>
        </p:txBody>
      </p:sp>
      <p:sp>
        <p:nvSpPr>
          <p:cNvPr id="3" name="Content Placeholder 2"/>
          <p:cNvSpPr>
            <a:spLocks noGrp="1"/>
          </p:cNvSpPr>
          <p:nvPr>
            <p:ph idx="1"/>
          </p:nvPr>
        </p:nvSpPr>
        <p:spPr/>
        <p:txBody>
          <a:bodyPr/>
          <a:lstStyle/>
          <a:p>
            <a:pPr algn="just"/>
            <a:r>
              <a:rPr lang="en-IN" dirty="0"/>
              <a:t>Once the customer and the MSP agree in principle to host the application </a:t>
            </a:r>
            <a:r>
              <a:rPr lang="en-IN" dirty="0" smtClean="0"/>
              <a:t>based on </a:t>
            </a:r>
            <a:r>
              <a:rPr lang="en-IN" dirty="0"/>
              <a:t>the findings of the feasibility study, the application is moved from </a:t>
            </a:r>
            <a:r>
              <a:rPr lang="en-IN" dirty="0" smtClean="0"/>
              <a:t>the customer </a:t>
            </a:r>
            <a:r>
              <a:rPr lang="en-IN" dirty="0"/>
              <a:t>servers to the hosting platform. Moving an application to the </a:t>
            </a:r>
            <a:r>
              <a:rPr lang="en-IN" dirty="0" smtClean="0"/>
              <a:t>MSP’s hosting </a:t>
            </a:r>
            <a:r>
              <a:rPr lang="en-IN" dirty="0"/>
              <a:t>platform is called on-boarding</a:t>
            </a:r>
          </a:p>
        </p:txBody>
      </p:sp>
    </p:spTree>
    <p:extLst>
      <p:ext uri="{BB962C8B-B14F-4D97-AF65-F5344CB8AC3E}">
        <p14:creationId xmlns:p14="http://schemas.microsoft.com/office/powerpoint/2010/main" val="33273498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On-Boarding of </a:t>
            </a:r>
            <a:r>
              <a:rPr lang="en-IN" sz="3600" dirty="0" smtClean="0"/>
              <a:t>Application: </a:t>
            </a:r>
            <a:r>
              <a:rPr lang="en-IN" sz="3600" dirty="0"/>
              <a:t>O</a:t>
            </a:r>
            <a:r>
              <a:rPr lang="en-IN" sz="3600" dirty="0" smtClean="0"/>
              <a:t>perational </a:t>
            </a:r>
            <a:r>
              <a:rPr lang="en-IN" sz="3600" dirty="0"/>
              <a:t>P</a:t>
            </a:r>
            <a:r>
              <a:rPr lang="en-IN" sz="3600" dirty="0" smtClean="0"/>
              <a:t>olicies</a:t>
            </a:r>
            <a:endParaRPr lang="en-IN" sz="3600" dirty="0"/>
          </a:p>
        </p:txBody>
      </p:sp>
      <p:pic>
        <p:nvPicPr>
          <p:cNvPr id="4" name="Content Placeholder 3"/>
          <p:cNvPicPr>
            <a:picLocks noGrp="1" noChangeAspect="1"/>
          </p:cNvPicPr>
          <p:nvPr>
            <p:ph idx="1"/>
          </p:nvPr>
        </p:nvPicPr>
        <p:blipFill>
          <a:blip r:embed="rId2"/>
          <a:stretch>
            <a:fillRect/>
          </a:stretch>
        </p:blipFill>
        <p:spPr>
          <a:xfrm>
            <a:off x="1271464" y="1772817"/>
            <a:ext cx="9505055" cy="3090490"/>
          </a:xfrm>
          <a:prstGeom prst="rect">
            <a:avLst/>
          </a:prstGeom>
        </p:spPr>
      </p:pic>
    </p:spTree>
    <p:extLst>
      <p:ext uri="{BB962C8B-B14F-4D97-AF65-F5344CB8AC3E}">
        <p14:creationId xmlns:p14="http://schemas.microsoft.com/office/powerpoint/2010/main" val="20918751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Preproduction</a:t>
            </a:r>
          </a:p>
        </p:txBody>
      </p:sp>
      <p:sp>
        <p:nvSpPr>
          <p:cNvPr id="3" name="Content Placeholder 2"/>
          <p:cNvSpPr>
            <a:spLocks noGrp="1"/>
          </p:cNvSpPr>
          <p:nvPr>
            <p:ph idx="1"/>
          </p:nvPr>
        </p:nvSpPr>
        <p:spPr/>
        <p:txBody>
          <a:bodyPr>
            <a:normAutofit/>
          </a:bodyPr>
          <a:lstStyle/>
          <a:p>
            <a:pPr algn="just"/>
            <a:r>
              <a:rPr lang="en-IN" dirty="0"/>
              <a:t>Once the determination of policies is completed as discussed in previous </a:t>
            </a:r>
            <a:r>
              <a:rPr lang="en-IN" dirty="0" smtClean="0"/>
              <a:t>phase, the </a:t>
            </a:r>
            <a:r>
              <a:rPr lang="en-IN" dirty="0"/>
              <a:t>application is hosted in a simulated production environment. It </a:t>
            </a:r>
            <a:r>
              <a:rPr lang="en-IN" dirty="0" smtClean="0"/>
              <a:t>facilitates the </a:t>
            </a:r>
            <a:r>
              <a:rPr lang="en-IN" dirty="0"/>
              <a:t>customer to verify and validate the MSP’s findings on application’s </a:t>
            </a:r>
            <a:r>
              <a:rPr lang="en-IN" dirty="0" smtClean="0"/>
              <a:t>runtime characteristics </a:t>
            </a:r>
            <a:r>
              <a:rPr lang="en-IN" dirty="0"/>
              <a:t>and agree on the defined SLA. Once both parties agree on </a:t>
            </a:r>
            <a:r>
              <a:rPr lang="en-IN" dirty="0" smtClean="0"/>
              <a:t>the cost </a:t>
            </a:r>
            <a:r>
              <a:rPr lang="en-IN" dirty="0"/>
              <a:t>and the terms and conditions of the SLA, the customer sign-off </a:t>
            </a:r>
            <a:r>
              <a:rPr lang="en-IN" dirty="0" smtClean="0"/>
              <a:t>is obtained</a:t>
            </a:r>
            <a:r>
              <a:rPr lang="en-IN" dirty="0"/>
              <a:t>. On successful completion of this phase the MSP allows the </a:t>
            </a:r>
            <a:r>
              <a:rPr lang="en-IN" dirty="0" smtClean="0"/>
              <a:t>application </a:t>
            </a:r>
            <a:r>
              <a:rPr lang="en-IN" dirty="0"/>
              <a:t>to go on-live.</a:t>
            </a:r>
          </a:p>
        </p:txBody>
      </p:sp>
    </p:spTree>
    <p:extLst>
      <p:ext uri="{BB962C8B-B14F-4D97-AF65-F5344CB8AC3E}">
        <p14:creationId xmlns:p14="http://schemas.microsoft.com/office/powerpoint/2010/main" val="11229559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Production</a:t>
            </a:r>
          </a:p>
        </p:txBody>
      </p:sp>
      <p:sp>
        <p:nvSpPr>
          <p:cNvPr id="3" name="Content Placeholder 2"/>
          <p:cNvSpPr>
            <a:spLocks noGrp="1"/>
          </p:cNvSpPr>
          <p:nvPr>
            <p:ph idx="1"/>
          </p:nvPr>
        </p:nvSpPr>
        <p:spPr/>
        <p:txBody>
          <a:bodyPr>
            <a:normAutofit/>
          </a:bodyPr>
          <a:lstStyle/>
          <a:p>
            <a:pPr algn="just"/>
            <a:r>
              <a:rPr lang="en-IN" dirty="0"/>
              <a:t>In this phase, the application is made accessible to its end users under </a:t>
            </a:r>
            <a:r>
              <a:rPr lang="en-IN" dirty="0" smtClean="0"/>
              <a:t>the agreed </a:t>
            </a:r>
            <a:r>
              <a:rPr lang="en-IN" dirty="0"/>
              <a:t>SLA. However, there could be situations when the </a:t>
            </a:r>
            <a:r>
              <a:rPr lang="en-IN" dirty="0" smtClean="0"/>
              <a:t>managed application </a:t>
            </a:r>
            <a:r>
              <a:rPr lang="en-IN" dirty="0"/>
              <a:t>tends to behave differently in a production environment </a:t>
            </a:r>
            <a:r>
              <a:rPr lang="en-IN" dirty="0" smtClean="0"/>
              <a:t>compared </a:t>
            </a:r>
            <a:r>
              <a:rPr lang="en-IN" dirty="0"/>
              <a:t>to the preproduction environment. This in turn may cause </a:t>
            </a:r>
            <a:r>
              <a:rPr lang="en-IN" dirty="0" smtClean="0"/>
              <a:t>sustained breach </a:t>
            </a:r>
            <a:r>
              <a:rPr lang="en-IN" dirty="0"/>
              <a:t>of the terms and conditions mentioned in the SLA.</a:t>
            </a:r>
          </a:p>
        </p:txBody>
      </p:sp>
    </p:spTree>
    <p:extLst>
      <p:ext uri="{BB962C8B-B14F-4D97-AF65-F5344CB8AC3E}">
        <p14:creationId xmlns:p14="http://schemas.microsoft.com/office/powerpoint/2010/main" val="3243865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87611"/>
          </a:xfrm>
        </p:spPr>
        <p:txBody>
          <a:bodyPr>
            <a:normAutofit fontScale="90000"/>
          </a:bodyPr>
          <a:lstStyle/>
          <a:p>
            <a:r>
              <a:rPr lang="en-IN" dirty="0"/>
              <a:t>Virtual Server</a:t>
            </a:r>
          </a:p>
        </p:txBody>
      </p:sp>
      <p:sp>
        <p:nvSpPr>
          <p:cNvPr id="3" name="Content Placeholder 2"/>
          <p:cNvSpPr>
            <a:spLocks noGrp="1"/>
          </p:cNvSpPr>
          <p:nvPr>
            <p:ph idx="1"/>
          </p:nvPr>
        </p:nvSpPr>
        <p:spPr>
          <a:xfrm>
            <a:off x="838200" y="1124744"/>
            <a:ext cx="10515600" cy="5052219"/>
          </a:xfrm>
        </p:spPr>
        <p:txBody>
          <a:bodyPr/>
          <a:lstStyle/>
          <a:p>
            <a:pPr marL="0" indent="0" algn="just">
              <a:buNone/>
            </a:pPr>
            <a:r>
              <a:rPr lang="en-IN" dirty="0"/>
              <a:t>A virtual server is a form of virtualization software that emulates a </a:t>
            </a:r>
            <a:r>
              <a:rPr lang="en-IN" dirty="0" smtClean="0"/>
              <a:t>physical server</a:t>
            </a:r>
            <a:r>
              <a:rPr lang="en-IN" dirty="0"/>
              <a:t>. Virtual servers are used by cloud providers to share the same </a:t>
            </a:r>
            <a:r>
              <a:rPr lang="en-IN" dirty="0" smtClean="0"/>
              <a:t>physical server </a:t>
            </a:r>
            <a:r>
              <a:rPr lang="en-IN" dirty="0"/>
              <a:t>with multiple cloud consumers by providing cloud consumers </a:t>
            </a:r>
            <a:r>
              <a:rPr lang="en-IN" dirty="0" smtClean="0"/>
              <a:t>with individual </a:t>
            </a:r>
            <a:r>
              <a:rPr lang="en-IN" dirty="0"/>
              <a:t>virtual server instances.</a:t>
            </a:r>
          </a:p>
        </p:txBody>
      </p:sp>
      <p:sp>
        <p:nvSpPr>
          <p:cNvPr id="4" name="TextBox 3"/>
          <p:cNvSpPr txBox="1"/>
          <p:nvPr/>
        </p:nvSpPr>
        <p:spPr>
          <a:xfrm>
            <a:off x="1055440" y="3068960"/>
            <a:ext cx="2376264" cy="2308324"/>
          </a:xfrm>
          <a:prstGeom prst="rect">
            <a:avLst/>
          </a:prstGeom>
          <a:noFill/>
        </p:spPr>
        <p:txBody>
          <a:bodyPr wrap="square" rtlCol="0">
            <a:spAutoFit/>
          </a:bodyPr>
          <a:lstStyle/>
          <a:p>
            <a:pPr algn="just"/>
            <a:r>
              <a:rPr lang="en-IN" dirty="0" smtClean="0"/>
              <a:t>Shows </a:t>
            </a:r>
            <a:r>
              <a:rPr lang="en-IN" dirty="0"/>
              <a:t>three virtual servers </a:t>
            </a:r>
            <a:r>
              <a:rPr lang="en-IN" dirty="0" smtClean="0"/>
              <a:t>being hosted </a:t>
            </a:r>
            <a:r>
              <a:rPr lang="en-IN" dirty="0"/>
              <a:t>by two physical servers. The number of instances a given physical </a:t>
            </a:r>
            <a:r>
              <a:rPr lang="en-IN" dirty="0" smtClean="0"/>
              <a:t>server can </a:t>
            </a:r>
            <a:r>
              <a:rPr lang="en-IN" dirty="0"/>
              <a:t>share is limited by its capacity.</a:t>
            </a:r>
          </a:p>
        </p:txBody>
      </p:sp>
      <p:pic>
        <p:nvPicPr>
          <p:cNvPr id="5" name="Picture 4"/>
          <p:cNvPicPr>
            <a:picLocks noChangeAspect="1"/>
          </p:cNvPicPr>
          <p:nvPr/>
        </p:nvPicPr>
        <p:blipFill>
          <a:blip r:embed="rId2"/>
          <a:stretch>
            <a:fillRect/>
          </a:stretch>
        </p:blipFill>
        <p:spPr>
          <a:xfrm>
            <a:off x="4943872" y="2852936"/>
            <a:ext cx="3800475" cy="3552453"/>
          </a:xfrm>
          <a:prstGeom prst="rect">
            <a:avLst/>
          </a:prstGeom>
        </p:spPr>
      </p:pic>
    </p:spTree>
    <p:extLst>
      <p:ext uri="{BB962C8B-B14F-4D97-AF65-F5344CB8AC3E}">
        <p14:creationId xmlns:p14="http://schemas.microsoft.com/office/powerpoint/2010/main" val="35367499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Termination</a:t>
            </a:r>
          </a:p>
        </p:txBody>
      </p:sp>
      <p:sp>
        <p:nvSpPr>
          <p:cNvPr id="3" name="Content Placeholder 2"/>
          <p:cNvSpPr>
            <a:spLocks noGrp="1"/>
          </p:cNvSpPr>
          <p:nvPr>
            <p:ph idx="1"/>
          </p:nvPr>
        </p:nvSpPr>
        <p:spPr/>
        <p:txBody>
          <a:bodyPr>
            <a:normAutofit/>
          </a:bodyPr>
          <a:lstStyle/>
          <a:p>
            <a:pPr algn="just"/>
            <a:r>
              <a:rPr lang="en-IN" dirty="0"/>
              <a:t>When the customer wishes to withdraw the hosted application and does </a:t>
            </a:r>
            <a:r>
              <a:rPr lang="en-IN" dirty="0" smtClean="0"/>
              <a:t>not wish </a:t>
            </a:r>
            <a:r>
              <a:rPr lang="en-IN" dirty="0"/>
              <a:t>to continue to avail the services of the MSP for managing the hosting of </a:t>
            </a:r>
            <a:r>
              <a:rPr lang="en-IN" dirty="0" smtClean="0"/>
              <a:t>its application</a:t>
            </a:r>
            <a:r>
              <a:rPr lang="en-IN" dirty="0"/>
              <a:t>, the termination activity is initiated. On initiation of </a:t>
            </a:r>
            <a:r>
              <a:rPr lang="en-IN" dirty="0" smtClean="0"/>
              <a:t>termination, all </a:t>
            </a:r>
            <a:r>
              <a:rPr lang="en-IN" dirty="0"/>
              <a:t>data related to the application are transferred to the customer and only </a:t>
            </a:r>
            <a:r>
              <a:rPr lang="en-IN" dirty="0" smtClean="0"/>
              <a:t>the essential </a:t>
            </a:r>
            <a:r>
              <a:rPr lang="en-IN" dirty="0"/>
              <a:t>information is retained for legal compliance. This ends the </a:t>
            </a:r>
            <a:r>
              <a:rPr lang="en-IN" dirty="0" smtClean="0"/>
              <a:t>hosting relationship </a:t>
            </a:r>
            <a:r>
              <a:rPr lang="en-IN" dirty="0"/>
              <a:t>between the two parties for that application, and the </a:t>
            </a:r>
            <a:r>
              <a:rPr lang="en-IN" dirty="0" smtClean="0"/>
              <a:t>customer sign-off </a:t>
            </a:r>
            <a:r>
              <a:rPr lang="en-IN" dirty="0"/>
              <a:t>is obtained.</a:t>
            </a:r>
          </a:p>
        </p:txBody>
      </p:sp>
    </p:spTree>
    <p:extLst>
      <p:ext uri="{BB962C8B-B14F-4D97-AF65-F5344CB8AC3E}">
        <p14:creationId xmlns:p14="http://schemas.microsoft.com/office/powerpoint/2010/main" val="2113167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67408" y="1268761"/>
            <a:ext cx="10729192" cy="4070796"/>
          </a:xfrm>
          <a:prstGeom prst="rect">
            <a:avLst/>
          </a:prstGeom>
        </p:spPr>
      </p:pic>
    </p:spTree>
    <p:extLst>
      <p:ext uri="{BB962C8B-B14F-4D97-AF65-F5344CB8AC3E}">
        <p14:creationId xmlns:p14="http://schemas.microsoft.com/office/powerpoint/2010/main" val="7416711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83432" y="116632"/>
            <a:ext cx="10297143" cy="6741368"/>
          </a:xfrm>
          <a:prstGeom prst="rect">
            <a:avLst/>
          </a:prstGeom>
        </p:spPr>
      </p:pic>
    </p:spTree>
    <p:extLst>
      <p:ext uri="{BB962C8B-B14F-4D97-AF65-F5344CB8AC3E}">
        <p14:creationId xmlns:p14="http://schemas.microsoft.com/office/powerpoint/2010/main" val="34053605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11424" y="260648"/>
            <a:ext cx="10153128" cy="6192687"/>
          </a:xfrm>
          <a:prstGeom prst="rect">
            <a:avLst/>
          </a:prstGeom>
        </p:spPr>
      </p:pic>
    </p:spTree>
    <p:extLst>
      <p:ext uri="{BB962C8B-B14F-4D97-AF65-F5344CB8AC3E}">
        <p14:creationId xmlns:p14="http://schemas.microsoft.com/office/powerpoint/2010/main" val="31171931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AUTOMATED POLICY-BASED MANAGEMENT</a:t>
            </a:r>
          </a:p>
        </p:txBody>
      </p:sp>
      <p:sp>
        <p:nvSpPr>
          <p:cNvPr id="3" name="Content Placeholder 2"/>
          <p:cNvSpPr>
            <a:spLocks noGrp="1"/>
          </p:cNvSpPr>
          <p:nvPr>
            <p:ph idx="1"/>
          </p:nvPr>
        </p:nvSpPr>
        <p:spPr/>
        <p:txBody>
          <a:bodyPr/>
          <a:lstStyle/>
          <a:p>
            <a:pPr algn="just"/>
            <a:r>
              <a:rPr lang="en-IN" i="1" u="sng" dirty="0"/>
              <a:t>Operational policies </a:t>
            </a:r>
            <a:r>
              <a:rPr lang="en-IN" dirty="0"/>
              <a:t>specify the functional relationship between the </a:t>
            </a:r>
            <a:r>
              <a:rPr lang="en-IN" dirty="0" smtClean="0"/>
              <a:t>system-level </a:t>
            </a:r>
            <a:r>
              <a:rPr lang="en-IN" dirty="0"/>
              <a:t>infrastructural attributes and the business level SLA goals. Knowledge </a:t>
            </a:r>
            <a:r>
              <a:rPr lang="en-IN" dirty="0" smtClean="0"/>
              <a:t>of such </a:t>
            </a:r>
            <a:r>
              <a:rPr lang="en-IN" dirty="0"/>
              <a:t>a relationship helps in identifying the quantum of system resources to </a:t>
            </a:r>
            <a:r>
              <a:rPr lang="en-IN" dirty="0" smtClean="0"/>
              <a:t>be allocated </a:t>
            </a:r>
            <a:r>
              <a:rPr lang="en-IN" dirty="0"/>
              <a:t>to the various components of the application for different system attributes at various workloads, workload compositions, and operating </a:t>
            </a:r>
            <a:r>
              <a:rPr lang="en-IN" dirty="0" smtClean="0"/>
              <a:t>conditions</a:t>
            </a:r>
            <a:r>
              <a:rPr lang="en-IN" dirty="0"/>
              <a:t>, so that the SLA goals are met.</a:t>
            </a:r>
          </a:p>
        </p:txBody>
      </p:sp>
    </p:spTree>
    <p:extLst>
      <p:ext uri="{BB962C8B-B14F-4D97-AF65-F5344CB8AC3E}">
        <p14:creationId xmlns:p14="http://schemas.microsoft.com/office/powerpoint/2010/main" val="8529730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IN" sz="2400" dirty="0"/>
              <a:t>Some of the parameters often used to prioritize </a:t>
            </a:r>
            <a:r>
              <a:rPr lang="en-IN" sz="2400" dirty="0" smtClean="0"/>
              <a:t>action and </a:t>
            </a:r>
            <a:r>
              <a:rPr lang="en-IN" sz="2400" dirty="0"/>
              <a:t>perform resource contention resolution are:</a:t>
            </a:r>
          </a:p>
        </p:txBody>
      </p:sp>
      <p:pic>
        <p:nvPicPr>
          <p:cNvPr id="4" name="Content Placeholder 3"/>
          <p:cNvPicPr>
            <a:picLocks noGrp="1" noChangeAspect="1"/>
          </p:cNvPicPr>
          <p:nvPr>
            <p:ph idx="1"/>
          </p:nvPr>
        </p:nvPicPr>
        <p:blipFill>
          <a:blip r:embed="rId2"/>
          <a:stretch>
            <a:fillRect/>
          </a:stretch>
        </p:blipFill>
        <p:spPr>
          <a:xfrm>
            <a:off x="1055440" y="1484784"/>
            <a:ext cx="10369152" cy="4680520"/>
          </a:xfrm>
          <a:prstGeom prst="rect">
            <a:avLst/>
          </a:prstGeom>
        </p:spPr>
      </p:pic>
    </p:spTree>
    <p:extLst>
      <p:ext uri="{BB962C8B-B14F-4D97-AF65-F5344CB8AC3E}">
        <p14:creationId xmlns:p14="http://schemas.microsoft.com/office/powerpoint/2010/main" val="35506804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a:t>Priority ranking algorithms use these parameters to derive scores. </a:t>
            </a:r>
            <a:r>
              <a:rPr lang="en-IN" dirty="0" smtClean="0"/>
              <a:t>These scores </a:t>
            </a:r>
            <a:r>
              <a:rPr lang="en-IN" dirty="0"/>
              <a:t>are used to rank each of the actions that contend for the same </a:t>
            </a:r>
            <a:r>
              <a:rPr lang="en-IN" dirty="0" smtClean="0"/>
              <a:t>resources. Actions </a:t>
            </a:r>
            <a:r>
              <a:rPr lang="en-IN" dirty="0"/>
              <a:t>having high scores get higher priority and hence, receive access to </a:t>
            </a:r>
            <a:r>
              <a:rPr lang="en-IN" dirty="0" smtClean="0"/>
              <a:t>the contended </a:t>
            </a:r>
            <a:r>
              <a:rPr lang="en-IN" dirty="0"/>
              <a:t>resources.</a:t>
            </a:r>
          </a:p>
        </p:txBody>
      </p:sp>
    </p:spTree>
    <p:extLst>
      <p:ext uri="{BB962C8B-B14F-4D97-AF65-F5344CB8AC3E}">
        <p14:creationId xmlns:p14="http://schemas.microsoft.com/office/powerpoint/2010/main" val="35574773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5603"/>
          </a:xfrm>
        </p:spPr>
        <p:txBody>
          <a:bodyPr>
            <a:normAutofit/>
          </a:bodyPr>
          <a:lstStyle/>
          <a:p>
            <a:r>
              <a:rPr lang="en-IN" sz="2800" b="1" dirty="0"/>
              <a:t>Importance of optimization in the policy-based management system.</a:t>
            </a:r>
          </a:p>
        </p:txBody>
      </p:sp>
      <p:pic>
        <p:nvPicPr>
          <p:cNvPr id="4" name="Content Placeholder 3"/>
          <p:cNvPicPr>
            <a:picLocks noGrp="1" noChangeAspect="1"/>
          </p:cNvPicPr>
          <p:nvPr>
            <p:ph idx="1"/>
          </p:nvPr>
        </p:nvPicPr>
        <p:blipFill>
          <a:blip r:embed="rId2"/>
          <a:stretch>
            <a:fillRect/>
          </a:stretch>
        </p:blipFill>
        <p:spPr>
          <a:xfrm>
            <a:off x="767408" y="1412776"/>
            <a:ext cx="10009112" cy="5112568"/>
          </a:xfrm>
          <a:prstGeom prst="rect">
            <a:avLst/>
          </a:prstGeom>
        </p:spPr>
      </p:pic>
    </p:spTree>
    <p:extLst>
      <p:ext uri="{BB962C8B-B14F-4D97-AF65-F5344CB8AC3E}">
        <p14:creationId xmlns:p14="http://schemas.microsoft.com/office/powerpoint/2010/main" val="24456173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pPr algn="just"/>
            <a:r>
              <a:rPr lang="en-IN" b="1" i="1" u="sng" dirty="0"/>
              <a:t>Prioritization Engine. </a:t>
            </a:r>
            <a:r>
              <a:rPr lang="en-IN" dirty="0"/>
              <a:t>Requests from different customers’ web </a:t>
            </a:r>
            <a:r>
              <a:rPr lang="en-IN" dirty="0" smtClean="0"/>
              <a:t>applications </a:t>
            </a:r>
            <a:r>
              <a:rPr lang="en-IN" dirty="0"/>
              <a:t>contending for the same resource are identified, and </a:t>
            </a:r>
            <a:r>
              <a:rPr lang="en-IN" dirty="0" smtClean="0"/>
              <a:t>accordingly their </a:t>
            </a:r>
            <a:r>
              <a:rPr lang="en-IN" dirty="0"/>
              <a:t>execution is prioritized. Business policies defined by the MSP </a:t>
            </a:r>
            <a:r>
              <a:rPr lang="en-IN" dirty="0" smtClean="0"/>
              <a:t>helps in </a:t>
            </a:r>
            <a:r>
              <a:rPr lang="en-IN" dirty="0"/>
              <a:t>identifying the requests whose execution should be prioritized in </a:t>
            </a:r>
            <a:r>
              <a:rPr lang="en-IN" dirty="0" smtClean="0"/>
              <a:t>case of </a:t>
            </a:r>
            <a:r>
              <a:rPr lang="en-IN" dirty="0"/>
              <a:t>resource contentions so that the MSP can realize higher benefits</a:t>
            </a:r>
            <a:r>
              <a:rPr lang="en-IN" dirty="0" smtClean="0"/>
              <a:t>.</a:t>
            </a:r>
          </a:p>
          <a:p>
            <a:pPr algn="just"/>
            <a:r>
              <a:rPr lang="en-IN" b="1" i="1" u="sng" dirty="0"/>
              <a:t>Provisioning Engine. </a:t>
            </a:r>
            <a:r>
              <a:rPr lang="en-IN" dirty="0"/>
              <a:t>Every user request of an application will be </a:t>
            </a:r>
            <a:r>
              <a:rPr lang="en-IN" dirty="0" smtClean="0"/>
              <a:t>enacted by </a:t>
            </a:r>
            <a:r>
              <a:rPr lang="en-IN" dirty="0"/>
              <a:t>the system. The set of steps necessary to enact the user requests </a:t>
            </a:r>
            <a:r>
              <a:rPr lang="en-IN" dirty="0" smtClean="0"/>
              <a:t>are defined </a:t>
            </a:r>
            <a:r>
              <a:rPr lang="en-IN" dirty="0"/>
              <a:t>in the provisioning policy, and they are used to </a:t>
            </a:r>
            <a:r>
              <a:rPr lang="en-IN" dirty="0" err="1"/>
              <a:t>fulfill</a:t>
            </a:r>
            <a:r>
              <a:rPr lang="en-IN" dirty="0"/>
              <a:t> </a:t>
            </a:r>
            <a:r>
              <a:rPr lang="en-IN" dirty="0" smtClean="0"/>
              <a:t>the application </a:t>
            </a:r>
            <a:r>
              <a:rPr lang="en-IN" dirty="0"/>
              <a:t>request like starting an application, stopping an </a:t>
            </a:r>
            <a:r>
              <a:rPr lang="en-IN" dirty="0" smtClean="0"/>
              <a:t>application, and </a:t>
            </a:r>
            <a:r>
              <a:rPr lang="en-IN" dirty="0"/>
              <a:t>so on. These set of steps can be visualized as a workflow. Hence, </a:t>
            </a:r>
            <a:r>
              <a:rPr lang="en-IN" dirty="0" smtClean="0"/>
              <a:t>the execution </a:t>
            </a:r>
            <a:r>
              <a:rPr lang="en-IN" dirty="0"/>
              <a:t>of provisioning policy requires a workflow </a:t>
            </a:r>
            <a:r>
              <a:rPr lang="en-IN" dirty="0" smtClean="0"/>
              <a:t>engine.</a:t>
            </a:r>
            <a:endParaRPr lang="en-IN" dirty="0"/>
          </a:p>
        </p:txBody>
      </p:sp>
    </p:spTree>
    <p:extLst>
      <p:ext uri="{BB962C8B-B14F-4D97-AF65-F5344CB8AC3E}">
        <p14:creationId xmlns:p14="http://schemas.microsoft.com/office/powerpoint/2010/main" val="1992598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b="1" i="1" u="sng" dirty="0"/>
              <a:t>Rules Engine. </a:t>
            </a:r>
            <a:r>
              <a:rPr lang="en-IN" dirty="0"/>
              <a:t>The operation policy defines a sequence of actions to </a:t>
            </a:r>
            <a:r>
              <a:rPr lang="en-IN" dirty="0" smtClean="0"/>
              <a:t>be enacted </a:t>
            </a:r>
            <a:r>
              <a:rPr lang="en-IN" dirty="0"/>
              <a:t>under different conditions/trigger points. The rules </a:t>
            </a:r>
            <a:r>
              <a:rPr lang="en-IN" dirty="0" smtClean="0"/>
              <a:t>engine evaluates </a:t>
            </a:r>
            <a:r>
              <a:rPr lang="en-IN" dirty="0"/>
              <a:t>the data captured by the monitoring </a:t>
            </a:r>
            <a:r>
              <a:rPr lang="en-IN" dirty="0" smtClean="0"/>
              <a:t>system, evaluates against </a:t>
            </a:r>
            <a:r>
              <a:rPr lang="en-IN" dirty="0"/>
              <a:t>the predefined operation rules, and triggers the associated </a:t>
            </a:r>
            <a:r>
              <a:rPr lang="en-IN" dirty="0" smtClean="0"/>
              <a:t>action if </a:t>
            </a:r>
            <a:r>
              <a:rPr lang="en-IN" dirty="0"/>
              <a:t>required. Rules engine and the operational policy is the key </a:t>
            </a:r>
            <a:r>
              <a:rPr lang="en-IN" dirty="0" smtClean="0"/>
              <a:t>to guaranteeing </a:t>
            </a:r>
            <a:r>
              <a:rPr lang="en-IN" dirty="0"/>
              <a:t>SLA </a:t>
            </a:r>
            <a:r>
              <a:rPr lang="en-IN" dirty="0" smtClean="0"/>
              <a:t>under </a:t>
            </a:r>
            <a:r>
              <a:rPr lang="en-IN" dirty="0"/>
              <a:t>a self healing system</a:t>
            </a:r>
            <a:r>
              <a:rPr lang="en-IN" dirty="0" smtClean="0"/>
              <a:t>.</a:t>
            </a:r>
          </a:p>
          <a:p>
            <a:pPr algn="just"/>
            <a:r>
              <a:rPr lang="en-IN" b="1" i="1" u="sng" dirty="0"/>
              <a:t>Monitoring System</a:t>
            </a:r>
            <a:r>
              <a:rPr lang="en-IN" dirty="0"/>
              <a:t>. Monitoring system collects the defined metrics </a:t>
            </a:r>
            <a:r>
              <a:rPr lang="en-IN" dirty="0" smtClean="0"/>
              <a:t>in SLA</a:t>
            </a:r>
            <a:r>
              <a:rPr lang="en-IN" dirty="0"/>
              <a:t>. These metrics are used for monitoring resource failures, </a:t>
            </a:r>
            <a:r>
              <a:rPr lang="en-IN" dirty="0" smtClean="0"/>
              <a:t>evaluating operational </a:t>
            </a:r>
            <a:r>
              <a:rPr lang="en-IN" dirty="0"/>
              <a:t>policies, and auditing and billing purpose.</a:t>
            </a:r>
          </a:p>
        </p:txBody>
      </p:sp>
    </p:spTree>
    <p:extLst>
      <p:ext uri="{BB962C8B-B14F-4D97-AF65-F5344CB8AC3E}">
        <p14:creationId xmlns:p14="http://schemas.microsoft.com/office/powerpoint/2010/main" val="284903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a:t>Each virtual server can host numerous </a:t>
            </a:r>
            <a:r>
              <a:rPr lang="en-IN" dirty="0" smtClean="0"/>
              <a:t>IT resources</a:t>
            </a:r>
            <a:r>
              <a:rPr lang="en-IN" dirty="0"/>
              <a:t>, cloud-based solutions, and various other cloud </a:t>
            </a:r>
            <a:r>
              <a:rPr lang="en-IN" dirty="0" smtClean="0"/>
              <a:t>computing mechanisms</a:t>
            </a:r>
            <a:r>
              <a:rPr lang="en-IN" dirty="0"/>
              <a:t>. The instantiation of virtual servers from image files is a </a:t>
            </a:r>
            <a:r>
              <a:rPr lang="en-IN" dirty="0" smtClean="0"/>
              <a:t>resource allocation </a:t>
            </a:r>
            <a:r>
              <a:rPr lang="en-IN" dirty="0"/>
              <a:t>process that can be completed rapidly and on-demand.</a:t>
            </a:r>
          </a:p>
        </p:txBody>
      </p:sp>
    </p:spTree>
    <p:extLst>
      <p:ext uri="{BB962C8B-B14F-4D97-AF65-F5344CB8AC3E}">
        <p14:creationId xmlns:p14="http://schemas.microsoft.com/office/powerpoint/2010/main" val="31708142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b="1" i="1" u="sng" dirty="0"/>
              <a:t>Auditing. </a:t>
            </a:r>
            <a:r>
              <a:rPr lang="en-IN" dirty="0"/>
              <a:t>The adherence to the predefined SLA needs to be </a:t>
            </a:r>
            <a:r>
              <a:rPr lang="en-IN" dirty="0" smtClean="0"/>
              <a:t>monitored and </a:t>
            </a:r>
            <a:r>
              <a:rPr lang="en-IN" dirty="0"/>
              <a:t>recorded. It is essential to monitor the compliance of SLA because any noncompliance leads to strict penalties. The audit report forms </a:t>
            </a:r>
            <a:r>
              <a:rPr lang="en-IN" dirty="0" smtClean="0"/>
              <a:t>the basis </a:t>
            </a:r>
            <a:r>
              <a:rPr lang="en-IN" dirty="0"/>
              <a:t>for strategizing and long-term planning for the MSP</a:t>
            </a:r>
            <a:r>
              <a:rPr lang="en-IN" dirty="0" smtClean="0"/>
              <a:t>.</a:t>
            </a:r>
          </a:p>
          <a:p>
            <a:pPr algn="just"/>
            <a:r>
              <a:rPr lang="en-IN" b="1" i="1" u="sng" dirty="0"/>
              <a:t>Accounting/Billing System</a:t>
            </a:r>
            <a:r>
              <a:rPr lang="en-IN" dirty="0"/>
              <a:t>. Based on the payment model, </a:t>
            </a:r>
            <a:r>
              <a:rPr lang="en-IN" dirty="0" smtClean="0"/>
              <a:t>chargebacks could </a:t>
            </a:r>
            <a:r>
              <a:rPr lang="en-IN" dirty="0"/>
              <a:t>be made based on the resource utilized by the process during </a:t>
            </a:r>
            <a:r>
              <a:rPr lang="en-IN" dirty="0" smtClean="0"/>
              <a:t>the operation</a:t>
            </a:r>
            <a:r>
              <a:rPr lang="en-IN" dirty="0"/>
              <a:t>. The fixed cost and recurring costs are computed and </a:t>
            </a:r>
            <a:r>
              <a:rPr lang="en-IN" dirty="0" smtClean="0"/>
              <a:t>billed accordingly</a:t>
            </a:r>
            <a:r>
              <a:rPr lang="en-IN" dirty="0"/>
              <a:t>.</a:t>
            </a:r>
          </a:p>
        </p:txBody>
      </p:sp>
    </p:spTree>
    <p:extLst>
      <p:ext uri="{BB962C8B-B14F-4D97-AF65-F5344CB8AC3E}">
        <p14:creationId xmlns:p14="http://schemas.microsoft.com/office/powerpoint/2010/main" val="1839942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SLA Monitor</a:t>
            </a:r>
          </a:p>
        </p:txBody>
      </p:sp>
      <p:sp>
        <p:nvSpPr>
          <p:cNvPr id="3" name="Content Placeholder 2"/>
          <p:cNvSpPr>
            <a:spLocks noGrp="1"/>
          </p:cNvSpPr>
          <p:nvPr>
            <p:ph idx="1"/>
          </p:nvPr>
        </p:nvSpPr>
        <p:spPr/>
        <p:txBody>
          <a:bodyPr>
            <a:normAutofit/>
          </a:bodyPr>
          <a:lstStyle/>
          <a:p>
            <a:pPr algn="just"/>
            <a:r>
              <a:rPr lang="en-IN" dirty="0"/>
              <a:t>The SLA monitor mechanism is used to specifically observe the </a:t>
            </a:r>
            <a:r>
              <a:rPr lang="en-IN" dirty="0" smtClean="0"/>
              <a:t>runtime performance </a:t>
            </a:r>
            <a:r>
              <a:rPr lang="en-IN" dirty="0"/>
              <a:t>of cloud services to ensure that they are fulfilling the </a:t>
            </a:r>
            <a:r>
              <a:rPr lang="en-IN" dirty="0" smtClean="0"/>
              <a:t>contractual </a:t>
            </a:r>
            <a:r>
              <a:rPr lang="en-IN" dirty="0" err="1" smtClean="0"/>
              <a:t>QoS</a:t>
            </a:r>
            <a:r>
              <a:rPr lang="en-IN" dirty="0" smtClean="0"/>
              <a:t> </a:t>
            </a:r>
            <a:r>
              <a:rPr lang="en-IN" dirty="0"/>
              <a:t>requirements that are published in SLAs </a:t>
            </a:r>
            <a:r>
              <a:rPr lang="en-IN" dirty="0" smtClean="0"/>
              <a:t>(next page). </a:t>
            </a:r>
            <a:endParaRPr lang="en-IN" dirty="0" smtClean="0"/>
          </a:p>
          <a:p>
            <a:pPr algn="just"/>
            <a:r>
              <a:rPr lang="en-IN" dirty="0" smtClean="0"/>
              <a:t>The </a:t>
            </a:r>
            <a:r>
              <a:rPr lang="en-IN" dirty="0"/>
              <a:t>data collected </a:t>
            </a:r>
            <a:r>
              <a:rPr lang="en-IN" dirty="0" smtClean="0"/>
              <a:t>by the </a:t>
            </a:r>
            <a:r>
              <a:rPr lang="en-IN" dirty="0"/>
              <a:t>SLA monitor is processed by an SLA management system to be </a:t>
            </a:r>
            <a:r>
              <a:rPr lang="en-IN" dirty="0" smtClean="0"/>
              <a:t>aggregated into </a:t>
            </a:r>
            <a:r>
              <a:rPr lang="en-IN" dirty="0"/>
              <a:t>SLA reporting metrics. </a:t>
            </a:r>
            <a:endParaRPr lang="en-IN" dirty="0" smtClean="0"/>
          </a:p>
          <a:p>
            <a:pPr algn="just"/>
            <a:r>
              <a:rPr lang="en-IN" dirty="0" smtClean="0"/>
              <a:t>The </a:t>
            </a:r>
            <a:r>
              <a:rPr lang="en-IN" dirty="0"/>
              <a:t>system can proactively repair or failover </a:t>
            </a:r>
            <a:r>
              <a:rPr lang="en-IN" dirty="0" smtClean="0"/>
              <a:t>cloud services </a:t>
            </a:r>
            <a:r>
              <a:rPr lang="en-IN" dirty="0"/>
              <a:t>when exception conditions occur, such as when the SLA monitor </a:t>
            </a:r>
            <a:r>
              <a:rPr lang="en-IN" dirty="0" smtClean="0"/>
              <a:t>reports a </a:t>
            </a:r>
            <a:r>
              <a:rPr lang="en-IN" dirty="0"/>
              <a:t>cloud service as “down.”</a:t>
            </a:r>
          </a:p>
        </p:txBody>
      </p:sp>
    </p:spTree>
    <p:extLst>
      <p:ext uri="{BB962C8B-B14F-4D97-AF65-F5344CB8AC3E}">
        <p14:creationId xmlns:p14="http://schemas.microsoft.com/office/powerpoint/2010/main" val="2643245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19336" y="404664"/>
            <a:ext cx="4057650" cy="3314700"/>
          </a:xfrm>
          <a:prstGeom prst="rect">
            <a:avLst/>
          </a:prstGeom>
        </p:spPr>
      </p:pic>
      <p:pic>
        <p:nvPicPr>
          <p:cNvPr id="5" name="Picture 4"/>
          <p:cNvPicPr>
            <a:picLocks noChangeAspect="1"/>
          </p:cNvPicPr>
          <p:nvPr/>
        </p:nvPicPr>
        <p:blipFill>
          <a:blip r:embed="rId3"/>
          <a:stretch>
            <a:fillRect/>
          </a:stretch>
        </p:blipFill>
        <p:spPr>
          <a:xfrm>
            <a:off x="4367808" y="476672"/>
            <a:ext cx="4095750" cy="3476625"/>
          </a:xfrm>
          <a:prstGeom prst="rect">
            <a:avLst/>
          </a:prstGeom>
        </p:spPr>
      </p:pic>
      <p:pic>
        <p:nvPicPr>
          <p:cNvPr id="6" name="Picture 5"/>
          <p:cNvPicPr>
            <a:picLocks noChangeAspect="1"/>
          </p:cNvPicPr>
          <p:nvPr/>
        </p:nvPicPr>
        <p:blipFill>
          <a:blip r:embed="rId4"/>
          <a:stretch>
            <a:fillRect/>
          </a:stretch>
        </p:blipFill>
        <p:spPr>
          <a:xfrm>
            <a:off x="8397747" y="260648"/>
            <a:ext cx="3800475" cy="3514725"/>
          </a:xfrm>
          <a:prstGeom prst="rect">
            <a:avLst/>
          </a:prstGeom>
        </p:spPr>
      </p:pic>
      <p:sp>
        <p:nvSpPr>
          <p:cNvPr id="7" name="TextBox 6"/>
          <p:cNvSpPr txBox="1"/>
          <p:nvPr/>
        </p:nvSpPr>
        <p:spPr>
          <a:xfrm>
            <a:off x="623392" y="4077072"/>
            <a:ext cx="11305256" cy="2308324"/>
          </a:xfrm>
          <a:prstGeom prst="rect">
            <a:avLst/>
          </a:prstGeom>
          <a:noFill/>
        </p:spPr>
        <p:txBody>
          <a:bodyPr wrap="square" rtlCol="0">
            <a:spAutoFit/>
          </a:bodyPr>
          <a:lstStyle/>
          <a:p>
            <a:r>
              <a:rPr lang="en-IN" dirty="0"/>
              <a:t>The SLA monitor polls the cloud service by sending over polling</a:t>
            </a:r>
          </a:p>
          <a:p>
            <a:r>
              <a:rPr lang="en-IN" dirty="0"/>
              <a:t>request messages (</a:t>
            </a:r>
            <a:r>
              <a:rPr lang="en-IN" dirty="0" smtClean="0"/>
              <a:t>MREQ1 to </a:t>
            </a:r>
            <a:r>
              <a:rPr lang="en-IN" dirty="0"/>
              <a:t>MREQN). The monitor receives polling response</a:t>
            </a:r>
          </a:p>
          <a:p>
            <a:endParaRPr lang="en-IN" dirty="0"/>
          </a:p>
          <a:p>
            <a:r>
              <a:rPr lang="en-IN" dirty="0"/>
              <a:t>messages (</a:t>
            </a:r>
            <a:r>
              <a:rPr lang="en-IN" dirty="0" smtClean="0"/>
              <a:t>MREP1 to </a:t>
            </a:r>
            <a:r>
              <a:rPr lang="en-IN" dirty="0"/>
              <a:t>MREPN) that report that the service was “up” at each polling</a:t>
            </a:r>
          </a:p>
          <a:p>
            <a:r>
              <a:rPr lang="en-IN" dirty="0"/>
              <a:t>cycle (1a). The SLA monitor stores the “up” time—time period of all polling</a:t>
            </a:r>
          </a:p>
          <a:p>
            <a:endParaRPr lang="en-IN" dirty="0"/>
          </a:p>
          <a:p>
            <a:r>
              <a:rPr lang="en-IN" dirty="0"/>
              <a:t>cycles 1 to N—in the log database (1b).</a:t>
            </a:r>
          </a:p>
          <a:p>
            <a:endParaRPr lang="en-IN" dirty="0"/>
          </a:p>
        </p:txBody>
      </p:sp>
    </p:spTree>
    <p:extLst>
      <p:ext uri="{BB962C8B-B14F-4D97-AF65-F5344CB8AC3E}">
        <p14:creationId xmlns:p14="http://schemas.microsoft.com/office/powerpoint/2010/main" val="3099501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dirty="0"/>
              <a:t>The SLA monitor polls the cloud service that sends polling request </a:t>
            </a:r>
            <a:r>
              <a:rPr lang="en-IN" dirty="0" smtClean="0"/>
              <a:t>messages (MREQN+1 to </a:t>
            </a:r>
            <a:r>
              <a:rPr lang="en-IN" dirty="0"/>
              <a:t>MREQN+M). Polling response messages are not received (2a). </a:t>
            </a:r>
            <a:r>
              <a:rPr lang="en-IN" dirty="0" smtClean="0"/>
              <a:t>The response </a:t>
            </a:r>
            <a:r>
              <a:rPr lang="en-IN" dirty="0"/>
              <a:t>messages continue to time out, so the SLA monitor stores the “</a:t>
            </a:r>
            <a:r>
              <a:rPr lang="en-IN" b="1" dirty="0" smtClean="0"/>
              <a:t>down</a:t>
            </a:r>
            <a:r>
              <a:rPr lang="en-IN" dirty="0" smtClean="0"/>
              <a:t>” time—time </a:t>
            </a:r>
            <a:r>
              <a:rPr lang="en-IN" dirty="0"/>
              <a:t>period of all polling cycles N+1 to N+M—in the log database (2b).</a:t>
            </a:r>
          </a:p>
          <a:p>
            <a:pPr algn="just"/>
            <a:r>
              <a:rPr lang="en-IN" dirty="0"/>
              <a:t>The SLA monitor sends a polling request message (</a:t>
            </a:r>
            <a:r>
              <a:rPr lang="en-IN" dirty="0" smtClean="0"/>
              <a:t>MREQN+M+1) </a:t>
            </a:r>
            <a:r>
              <a:rPr lang="en-IN" dirty="0"/>
              <a:t>and receives </a:t>
            </a:r>
            <a:r>
              <a:rPr lang="en-IN" dirty="0" smtClean="0"/>
              <a:t>the polling </a:t>
            </a:r>
            <a:r>
              <a:rPr lang="en-IN" dirty="0"/>
              <a:t>response message (</a:t>
            </a:r>
            <a:r>
              <a:rPr lang="en-IN" dirty="0" smtClean="0"/>
              <a:t>MREPN+M+1) </a:t>
            </a:r>
            <a:r>
              <a:rPr lang="en-IN" dirty="0"/>
              <a:t>(3a). The SLA monitor stores the “</a:t>
            </a:r>
            <a:r>
              <a:rPr lang="en-IN" b="1" dirty="0" smtClean="0"/>
              <a:t>up”</a:t>
            </a:r>
            <a:r>
              <a:rPr lang="en-IN" dirty="0" smtClean="0"/>
              <a:t> time </a:t>
            </a:r>
            <a:r>
              <a:rPr lang="en-IN" dirty="0"/>
              <a:t>in the log database (3b).</a:t>
            </a:r>
          </a:p>
          <a:p>
            <a:pPr marL="0" indent="0">
              <a:buNone/>
            </a:pPr>
            <a:endParaRPr lang="en-IN" dirty="0"/>
          </a:p>
        </p:txBody>
      </p:sp>
    </p:spTree>
    <p:extLst>
      <p:ext uri="{BB962C8B-B14F-4D97-AF65-F5344CB8AC3E}">
        <p14:creationId xmlns:p14="http://schemas.microsoft.com/office/powerpoint/2010/main" val="27216317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3595"/>
          </a:xfrm>
        </p:spPr>
        <p:txBody>
          <a:bodyPr>
            <a:normAutofit fontScale="90000"/>
          </a:bodyPr>
          <a:lstStyle/>
          <a:p>
            <a:r>
              <a:rPr lang="en-US" dirty="0" smtClean="0"/>
              <a:t>Another case study</a:t>
            </a:r>
            <a:endParaRPr lang="en-IN" dirty="0"/>
          </a:p>
        </p:txBody>
      </p:sp>
      <p:pic>
        <p:nvPicPr>
          <p:cNvPr id="4" name="Content Placeholder 3"/>
          <p:cNvPicPr>
            <a:picLocks noGrp="1" noChangeAspect="1"/>
          </p:cNvPicPr>
          <p:nvPr>
            <p:ph idx="1"/>
          </p:nvPr>
        </p:nvPicPr>
        <p:blipFill>
          <a:blip r:embed="rId2"/>
          <a:stretch>
            <a:fillRect/>
          </a:stretch>
        </p:blipFill>
        <p:spPr>
          <a:xfrm>
            <a:off x="20089" y="1484784"/>
            <a:ext cx="6829425" cy="3667125"/>
          </a:xfrm>
          <a:prstGeom prst="rect">
            <a:avLst/>
          </a:prstGeom>
        </p:spPr>
      </p:pic>
      <p:sp>
        <p:nvSpPr>
          <p:cNvPr id="7" name="TextBox 6"/>
          <p:cNvSpPr txBox="1"/>
          <p:nvPr/>
        </p:nvSpPr>
        <p:spPr>
          <a:xfrm>
            <a:off x="7176120" y="548680"/>
            <a:ext cx="4392488" cy="3693319"/>
          </a:xfrm>
          <a:prstGeom prst="rect">
            <a:avLst/>
          </a:prstGeom>
          <a:noFill/>
        </p:spPr>
        <p:txBody>
          <a:bodyPr wrap="square" rtlCol="0">
            <a:spAutoFit/>
          </a:bodyPr>
          <a:lstStyle/>
          <a:p>
            <a:pPr algn="just"/>
            <a:r>
              <a:rPr lang="en-IN" dirty="0"/>
              <a:t>A cloud service consumer sends a request message to the cloud</a:t>
            </a:r>
          </a:p>
          <a:p>
            <a:pPr algn="just"/>
            <a:r>
              <a:rPr lang="en-IN" dirty="0"/>
              <a:t>service </a:t>
            </a:r>
            <a:r>
              <a:rPr lang="en-IN" dirty="0" smtClean="0"/>
              <a:t>(</a:t>
            </a:r>
            <a:r>
              <a:rPr lang="en-IN" dirty="0"/>
              <a:t>1). </a:t>
            </a:r>
            <a:endParaRPr lang="en-IN" dirty="0" smtClean="0"/>
          </a:p>
          <a:p>
            <a:pPr algn="just"/>
            <a:r>
              <a:rPr lang="en-IN" dirty="0" smtClean="0"/>
              <a:t>The </a:t>
            </a:r>
            <a:r>
              <a:rPr lang="en-IN" dirty="0"/>
              <a:t>pay-per-use monitor intercepts the message </a:t>
            </a:r>
            <a:r>
              <a:rPr lang="en-IN" dirty="0"/>
              <a:t> </a:t>
            </a:r>
            <a:r>
              <a:rPr lang="en-IN" dirty="0" smtClean="0"/>
              <a:t>(</a:t>
            </a:r>
            <a:r>
              <a:rPr lang="en-IN" dirty="0"/>
              <a:t>2</a:t>
            </a:r>
            <a:r>
              <a:rPr lang="en-IN" dirty="0" smtClean="0"/>
              <a:t>),</a:t>
            </a:r>
          </a:p>
          <a:p>
            <a:pPr algn="just"/>
            <a:r>
              <a:rPr lang="en-IN" dirty="0" smtClean="0"/>
              <a:t>forwards </a:t>
            </a:r>
            <a:r>
              <a:rPr lang="en-IN" dirty="0"/>
              <a:t>it </a:t>
            </a:r>
            <a:r>
              <a:rPr lang="en-IN" dirty="0" smtClean="0"/>
              <a:t>to the </a:t>
            </a:r>
            <a:r>
              <a:rPr lang="en-IN" dirty="0"/>
              <a:t>cloud service </a:t>
            </a:r>
            <a:r>
              <a:rPr lang="en-IN" dirty="0" smtClean="0"/>
              <a:t>(</a:t>
            </a:r>
            <a:r>
              <a:rPr lang="en-IN" dirty="0"/>
              <a:t>3a</a:t>
            </a:r>
            <a:r>
              <a:rPr lang="en-IN" dirty="0" smtClean="0"/>
              <a:t>),</a:t>
            </a:r>
          </a:p>
          <a:p>
            <a:pPr algn="just"/>
            <a:r>
              <a:rPr lang="en-IN" dirty="0" smtClean="0"/>
              <a:t>and </a:t>
            </a:r>
            <a:r>
              <a:rPr lang="en-IN" dirty="0"/>
              <a:t>stores the usage information in accordance with </a:t>
            </a:r>
            <a:r>
              <a:rPr lang="en-IN" dirty="0" smtClean="0"/>
              <a:t>its monitoring </a:t>
            </a:r>
            <a:r>
              <a:rPr lang="en-IN" dirty="0"/>
              <a:t>metrics </a:t>
            </a:r>
            <a:endParaRPr lang="en-IN" dirty="0" smtClean="0"/>
          </a:p>
          <a:p>
            <a:pPr algn="just"/>
            <a:r>
              <a:rPr lang="en-IN" dirty="0" smtClean="0"/>
              <a:t>(</a:t>
            </a:r>
            <a:r>
              <a:rPr lang="en-IN" dirty="0"/>
              <a:t>3b). </a:t>
            </a:r>
            <a:endParaRPr lang="en-IN" dirty="0" smtClean="0"/>
          </a:p>
          <a:p>
            <a:pPr algn="just"/>
            <a:r>
              <a:rPr lang="en-IN" dirty="0" smtClean="0"/>
              <a:t>The </a:t>
            </a:r>
            <a:r>
              <a:rPr lang="en-IN" dirty="0"/>
              <a:t>cloud service forwards the response messages </a:t>
            </a:r>
            <a:r>
              <a:rPr lang="en-IN" dirty="0" smtClean="0"/>
              <a:t>back to </a:t>
            </a:r>
            <a:r>
              <a:rPr lang="en-IN" dirty="0"/>
              <a:t>the cloud service consumer to provide the requested service (4).</a:t>
            </a:r>
          </a:p>
        </p:txBody>
      </p:sp>
    </p:spTree>
    <p:extLst>
      <p:ext uri="{BB962C8B-B14F-4D97-AF65-F5344CB8AC3E}">
        <p14:creationId xmlns:p14="http://schemas.microsoft.com/office/powerpoint/2010/main" val="2187531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5643"/>
          </a:xfrm>
        </p:spPr>
        <p:txBody>
          <a:bodyPr/>
          <a:lstStyle/>
          <a:p>
            <a:r>
              <a:rPr lang="en-IN" dirty="0"/>
              <a:t>Audit Monitor</a:t>
            </a:r>
          </a:p>
        </p:txBody>
      </p:sp>
      <p:sp>
        <p:nvSpPr>
          <p:cNvPr id="3" name="Content Placeholder 2"/>
          <p:cNvSpPr>
            <a:spLocks noGrp="1"/>
          </p:cNvSpPr>
          <p:nvPr>
            <p:ph idx="1"/>
          </p:nvPr>
        </p:nvSpPr>
        <p:spPr>
          <a:xfrm>
            <a:off x="838200" y="1412776"/>
            <a:ext cx="10515600" cy="4764187"/>
          </a:xfrm>
        </p:spPr>
        <p:txBody>
          <a:bodyPr>
            <a:normAutofit/>
          </a:bodyPr>
          <a:lstStyle/>
          <a:p>
            <a:pPr marL="0" indent="0" algn="just">
              <a:buNone/>
            </a:pPr>
            <a:r>
              <a:rPr lang="en-IN" dirty="0"/>
              <a:t>The audit monitor mechanism is used to </a:t>
            </a:r>
            <a:r>
              <a:rPr lang="en-IN" b="1" u="sng" dirty="0"/>
              <a:t>collect audit tracking data for </a:t>
            </a:r>
            <a:r>
              <a:rPr lang="en-IN" b="1" u="sng" dirty="0" smtClean="0"/>
              <a:t>networks and </a:t>
            </a:r>
            <a:r>
              <a:rPr lang="en-IN" b="1" u="sng" dirty="0"/>
              <a:t>IT resources </a:t>
            </a:r>
            <a:r>
              <a:rPr lang="en-IN" dirty="0"/>
              <a:t>in support of (or dictated by) regulatory and </a:t>
            </a:r>
            <a:r>
              <a:rPr lang="en-IN" dirty="0" smtClean="0"/>
              <a:t>contractual obligations</a:t>
            </a:r>
            <a:r>
              <a:rPr lang="en-IN" dirty="0" smtClean="0"/>
              <a:t>.</a:t>
            </a:r>
          </a:p>
          <a:p>
            <a:pPr marL="0" indent="0" algn="just">
              <a:buNone/>
            </a:pPr>
            <a:r>
              <a:rPr lang="en-IN" dirty="0" smtClean="0"/>
              <a:t> </a:t>
            </a:r>
            <a:r>
              <a:rPr lang="en-IN" dirty="0"/>
              <a:t>Figure </a:t>
            </a:r>
            <a:r>
              <a:rPr lang="en-IN" dirty="0" smtClean="0"/>
              <a:t>in next slide </a:t>
            </a:r>
            <a:r>
              <a:rPr lang="en-IN" dirty="0"/>
              <a:t>depicts an audit monitor implemented as a </a:t>
            </a:r>
            <a:r>
              <a:rPr lang="en-IN" dirty="0" smtClean="0"/>
              <a:t>monitoring agent </a:t>
            </a:r>
            <a:r>
              <a:rPr lang="en-IN" dirty="0"/>
              <a:t>that intercepts “login” requests and stores the requestor’s </a:t>
            </a:r>
            <a:r>
              <a:rPr lang="en-IN" dirty="0" smtClean="0"/>
              <a:t>security credentials</a:t>
            </a:r>
            <a:r>
              <a:rPr lang="en-IN" dirty="0"/>
              <a:t>, as well as both failed and successful login attempts, in a log </a:t>
            </a:r>
            <a:r>
              <a:rPr lang="en-IN" dirty="0" smtClean="0"/>
              <a:t>database for </a:t>
            </a:r>
            <a:r>
              <a:rPr lang="en-IN" dirty="0"/>
              <a:t>future audit reporting purposes.</a:t>
            </a:r>
          </a:p>
        </p:txBody>
      </p:sp>
    </p:spTree>
    <p:extLst>
      <p:ext uri="{BB962C8B-B14F-4D97-AF65-F5344CB8AC3E}">
        <p14:creationId xmlns:p14="http://schemas.microsoft.com/office/powerpoint/2010/main" val="2358840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07369" y="1916832"/>
            <a:ext cx="6120680" cy="3705225"/>
          </a:xfrm>
          <a:prstGeom prst="rect">
            <a:avLst/>
          </a:prstGeom>
        </p:spPr>
      </p:pic>
      <p:sp>
        <p:nvSpPr>
          <p:cNvPr id="5" name="TextBox 4"/>
          <p:cNvSpPr txBox="1"/>
          <p:nvPr/>
        </p:nvSpPr>
        <p:spPr>
          <a:xfrm>
            <a:off x="6888088" y="980728"/>
            <a:ext cx="4968552" cy="5324535"/>
          </a:xfrm>
          <a:prstGeom prst="rect">
            <a:avLst/>
          </a:prstGeom>
          <a:noFill/>
        </p:spPr>
        <p:txBody>
          <a:bodyPr wrap="square" rtlCol="0">
            <a:spAutoFit/>
          </a:bodyPr>
          <a:lstStyle/>
          <a:p>
            <a:pPr algn="just"/>
            <a:r>
              <a:rPr lang="en-IN" sz="2000" dirty="0"/>
              <a:t>A cloud service consumer requests access to a cloud service by</a:t>
            </a:r>
          </a:p>
          <a:p>
            <a:pPr algn="just"/>
            <a:r>
              <a:rPr lang="en-IN" sz="2000" dirty="0"/>
              <a:t>sending a login request message with security credentials (1). The audit monitor intercepts the message (2) and forwards it to the authentication service (3). The</a:t>
            </a:r>
          </a:p>
          <a:p>
            <a:pPr algn="just"/>
            <a:r>
              <a:rPr lang="en-IN" sz="2000" dirty="0"/>
              <a:t>authentication service processes the security credentials. A response message is</a:t>
            </a:r>
          </a:p>
          <a:p>
            <a:pPr algn="just"/>
            <a:r>
              <a:rPr lang="en-IN" sz="2000" dirty="0"/>
              <a:t>generated for the cloud service consumer, in addition to the results from the</a:t>
            </a:r>
          </a:p>
          <a:p>
            <a:pPr algn="just"/>
            <a:r>
              <a:rPr lang="en-IN" sz="2000" dirty="0"/>
              <a:t>login attempt (4). The audit monitor intercepts the response message and stores</a:t>
            </a:r>
          </a:p>
          <a:p>
            <a:pPr algn="just"/>
            <a:r>
              <a:rPr lang="en-IN" sz="2000" dirty="0"/>
              <a:t>the entire collected login event details in the log database, as per the</a:t>
            </a:r>
          </a:p>
          <a:p>
            <a:pPr algn="just"/>
            <a:r>
              <a:rPr lang="en-IN" sz="2000" dirty="0"/>
              <a:t>organization’s audit policy requirements (5). Access has been granted, and </a:t>
            </a:r>
            <a:r>
              <a:rPr lang="en-IN" sz="2000" dirty="0" smtClean="0"/>
              <a:t>a response </a:t>
            </a:r>
            <a:r>
              <a:rPr lang="en-IN" sz="2000" dirty="0"/>
              <a:t>is sent back to the cloud service consumer (6).</a:t>
            </a:r>
          </a:p>
        </p:txBody>
      </p:sp>
    </p:spTree>
    <p:extLst>
      <p:ext uri="{BB962C8B-B14F-4D97-AF65-F5344CB8AC3E}">
        <p14:creationId xmlns:p14="http://schemas.microsoft.com/office/powerpoint/2010/main" val="8996532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6120" y="365125"/>
            <a:ext cx="4177680" cy="6016203"/>
          </a:xfrm>
        </p:spPr>
        <p:txBody>
          <a:bodyPr>
            <a:normAutofit/>
          </a:bodyPr>
          <a:lstStyle/>
          <a:p>
            <a:pPr algn="just"/>
            <a:r>
              <a:rPr lang="en-IN" sz="1800" dirty="0"/>
              <a:t>At timestamp = t1, the physical host server has failed and becomes</a:t>
            </a:r>
            <a:br>
              <a:rPr lang="en-IN" sz="1800" dirty="0"/>
            </a:br>
            <a:r>
              <a:rPr lang="en-IN" sz="1800" dirty="0"/>
              <a:t>unavailable (1). The SLA monitoring agent captures a </a:t>
            </a:r>
            <a:r>
              <a:rPr lang="en-IN" sz="1800" dirty="0" err="1"/>
              <a:t>VM_unreachable</a:t>
            </a:r>
            <a:r>
              <a:rPr lang="en-IN" sz="1800" dirty="0"/>
              <a:t> event</a:t>
            </a:r>
            <a:br>
              <a:rPr lang="en-IN" sz="1800" dirty="0"/>
            </a:br>
            <a:r>
              <a:rPr lang="en-IN" sz="1800" dirty="0"/>
              <a:t>that is generated for each virtual server in the failed host server (2a). The SLA</a:t>
            </a:r>
            <a:br>
              <a:rPr lang="en-IN" sz="1800" dirty="0"/>
            </a:br>
            <a:r>
              <a:rPr lang="en-IN" sz="1800" dirty="0"/>
              <a:t>monitor polling agent stops receiving responses from the host server and issues</a:t>
            </a:r>
            <a:br>
              <a:rPr lang="en-IN" sz="1800" dirty="0"/>
            </a:br>
            <a:r>
              <a:rPr lang="en-IN" sz="1800" dirty="0" err="1"/>
              <a:t>PS_timeout</a:t>
            </a:r>
            <a:r>
              <a:rPr lang="en-IN" sz="1800" dirty="0"/>
              <a:t> events (2b). At timestamp = t2, the SLA monitoring agent captures a</a:t>
            </a:r>
            <a:br>
              <a:rPr lang="en-IN" sz="1800" dirty="0"/>
            </a:br>
            <a:r>
              <a:rPr lang="en-IN" sz="1800" dirty="0" err="1"/>
              <a:t>VM_failure</a:t>
            </a:r>
            <a:r>
              <a:rPr lang="en-IN" sz="1800" dirty="0"/>
              <a:t> event that is generated for each of the failed host server’s three</a:t>
            </a:r>
            <a:br>
              <a:rPr lang="en-IN" sz="1800" dirty="0"/>
            </a:br>
            <a:r>
              <a:rPr lang="en-IN" sz="1800" dirty="0"/>
              <a:t>virtual servers (3a). The SLA monitor polling agent starts to issue </a:t>
            </a:r>
            <a:r>
              <a:rPr lang="en-IN" sz="1800" dirty="0" err="1"/>
              <a:t>PS_unavailable</a:t>
            </a:r>
            <a:r>
              <a:rPr lang="en-IN" sz="1800" dirty="0"/>
              <a:t> events after three successive </a:t>
            </a:r>
            <a:r>
              <a:rPr lang="en-IN" sz="1800" dirty="0" err="1"/>
              <a:t>PS_timeout</a:t>
            </a:r>
            <a:r>
              <a:rPr lang="en-IN" sz="1800" dirty="0"/>
              <a:t> events at timestamp =</a:t>
            </a:r>
            <a:br>
              <a:rPr lang="en-IN" sz="1800" dirty="0"/>
            </a:br>
            <a:r>
              <a:rPr lang="en-IN" sz="1800" dirty="0" smtClean="0"/>
              <a:t>t3 </a:t>
            </a:r>
            <a:r>
              <a:rPr lang="en-IN" sz="1800" dirty="0"/>
              <a:t>(3b).</a:t>
            </a:r>
          </a:p>
        </p:txBody>
      </p:sp>
      <p:pic>
        <p:nvPicPr>
          <p:cNvPr id="4" name="Content Placeholder 3"/>
          <p:cNvPicPr>
            <a:picLocks noGrp="1" noChangeAspect="1"/>
          </p:cNvPicPr>
          <p:nvPr>
            <p:ph idx="1"/>
          </p:nvPr>
        </p:nvPicPr>
        <p:blipFill>
          <a:blip r:embed="rId2"/>
          <a:stretch>
            <a:fillRect/>
          </a:stretch>
        </p:blipFill>
        <p:spPr>
          <a:xfrm>
            <a:off x="551384" y="332656"/>
            <a:ext cx="6429375" cy="5976664"/>
          </a:xfrm>
          <a:prstGeom prst="rect">
            <a:avLst/>
          </a:prstGeom>
        </p:spPr>
      </p:pic>
    </p:spTree>
    <p:extLst>
      <p:ext uri="{BB962C8B-B14F-4D97-AF65-F5344CB8AC3E}">
        <p14:creationId xmlns:p14="http://schemas.microsoft.com/office/powerpoint/2010/main" val="3198906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6120" y="116633"/>
            <a:ext cx="4177680" cy="5976664"/>
          </a:xfrm>
        </p:spPr>
        <p:txBody>
          <a:bodyPr>
            <a:noAutofit/>
          </a:bodyPr>
          <a:lstStyle/>
          <a:p>
            <a:pPr algn="just"/>
            <a:r>
              <a:rPr lang="en-IN" sz="2400" dirty="0"/>
              <a:t>The host server becomes operational at timestamp = t4 (4). The</a:t>
            </a:r>
            <a:br>
              <a:rPr lang="en-IN" sz="2400" dirty="0"/>
            </a:br>
            <a:r>
              <a:rPr lang="en-IN" sz="2400" dirty="0"/>
              <a:t>SLA monitor polling agent receives responses from the physical server and</a:t>
            </a:r>
            <a:br>
              <a:rPr lang="en-IN" sz="2400" dirty="0"/>
            </a:br>
            <a:r>
              <a:rPr lang="en-IN" sz="2400" dirty="0"/>
              <a:t>issues </a:t>
            </a:r>
            <a:r>
              <a:rPr lang="en-IN" sz="2400" dirty="0" err="1"/>
              <a:t>PS_reachable</a:t>
            </a:r>
            <a:r>
              <a:rPr lang="en-IN" sz="2400" dirty="0"/>
              <a:t> events at timestamp = t5 (5a). At timestamp = t6, the SLA</a:t>
            </a:r>
            <a:br>
              <a:rPr lang="en-IN" sz="2400" dirty="0"/>
            </a:br>
            <a:r>
              <a:rPr lang="en-IN" sz="2400" dirty="0"/>
              <a:t>monitoring agent captures a </a:t>
            </a:r>
            <a:r>
              <a:rPr lang="en-IN" sz="2400" dirty="0" err="1"/>
              <a:t>VM_reachable</a:t>
            </a:r>
            <a:r>
              <a:rPr lang="en-IN" sz="2400" dirty="0"/>
              <a:t> event that is generated for each</a:t>
            </a:r>
            <a:br>
              <a:rPr lang="en-IN" sz="2400" dirty="0"/>
            </a:br>
            <a:r>
              <a:rPr lang="en-IN" sz="2400" dirty="0"/>
              <a:t>virtual server (5b). The SLA management system calculates the </a:t>
            </a:r>
            <a:r>
              <a:rPr lang="en-IN" sz="2400" dirty="0" smtClean="0"/>
              <a:t>unavailability period </a:t>
            </a:r>
            <a:r>
              <a:rPr lang="en-IN" sz="2400" dirty="0"/>
              <a:t>that affected all of the virtual servers as t6 – t2.</a:t>
            </a:r>
          </a:p>
        </p:txBody>
      </p:sp>
      <p:pic>
        <p:nvPicPr>
          <p:cNvPr id="4" name="Content Placeholder 3"/>
          <p:cNvPicPr>
            <a:picLocks noGrp="1" noChangeAspect="1"/>
          </p:cNvPicPr>
          <p:nvPr>
            <p:ph idx="1"/>
          </p:nvPr>
        </p:nvPicPr>
        <p:blipFill>
          <a:blip r:embed="rId2"/>
          <a:stretch>
            <a:fillRect/>
          </a:stretch>
        </p:blipFill>
        <p:spPr>
          <a:xfrm>
            <a:off x="479376" y="188640"/>
            <a:ext cx="6410325" cy="5738217"/>
          </a:xfrm>
          <a:prstGeom prst="rect">
            <a:avLst/>
          </a:prstGeom>
        </p:spPr>
      </p:pic>
    </p:spTree>
    <p:extLst>
      <p:ext uri="{BB962C8B-B14F-4D97-AF65-F5344CB8AC3E}">
        <p14:creationId xmlns:p14="http://schemas.microsoft.com/office/powerpoint/2010/main" val="3727206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Pay-Per-Use Monitor</a:t>
            </a:r>
          </a:p>
        </p:txBody>
      </p:sp>
      <p:sp>
        <p:nvSpPr>
          <p:cNvPr id="3" name="Content Placeholder 2"/>
          <p:cNvSpPr>
            <a:spLocks noGrp="1"/>
          </p:cNvSpPr>
          <p:nvPr>
            <p:ph idx="1"/>
          </p:nvPr>
        </p:nvSpPr>
        <p:spPr/>
        <p:txBody>
          <a:bodyPr/>
          <a:lstStyle/>
          <a:p>
            <a:r>
              <a:rPr lang="en-IN" dirty="0"/>
              <a:t>The pay-per-use monitor mechanism measures cloud-based IT resource usage </a:t>
            </a:r>
            <a:r>
              <a:rPr lang="en-IN" dirty="0" smtClean="0"/>
              <a:t>in accordance </a:t>
            </a:r>
            <a:r>
              <a:rPr lang="en-IN" dirty="0"/>
              <a:t>with predefined pricing parameters and generates usage logs for </a:t>
            </a:r>
            <a:r>
              <a:rPr lang="en-IN" dirty="0" smtClean="0"/>
              <a:t>fee calculations </a:t>
            </a:r>
            <a:r>
              <a:rPr lang="en-IN" dirty="0"/>
              <a:t>and billing purposes.</a:t>
            </a:r>
          </a:p>
          <a:p>
            <a:pPr marL="0" indent="0">
              <a:buNone/>
            </a:pPr>
            <a:r>
              <a:rPr lang="en-IN" dirty="0"/>
              <a:t>Some typical monitoring variables are:</a:t>
            </a:r>
          </a:p>
          <a:p>
            <a:pPr marL="0" indent="0">
              <a:buNone/>
            </a:pPr>
            <a:r>
              <a:rPr lang="en-IN" dirty="0"/>
              <a:t>• </a:t>
            </a:r>
            <a:r>
              <a:rPr lang="en-IN" dirty="0" smtClean="0"/>
              <a:t>Request/response </a:t>
            </a:r>
            <a:r>
              <a:rPr lang="en-IN" dirty="0"/>
              <a:t>message quantity</a:t>
            </a:r>
          </a:p>
          <a:p>
            <a:pPr marL="0" indent="0">
              <a:buNone/>
            </a:pPr>
            <a:r>
              <a:rPr lang="en-IN" dirty="0"/>
              <a:t>• </a:t>
            </a:r>
            <a:r>
              <a:rPr lang="en-IN" dirty="0" smtClean="0"/>
              <a:t>Transmitted </a:t>
            </a:r>
            <a:r>
              <a:rPr lang="en-IN" dirty="0"/>
              <a:t>data volume</a:t>
            </a:r>
          </a:p>
          <a:p>
            <a:pPr marL="0" indent="0">
              <a:buNone/>
            </a:pPr>
            <a:r>
              <a:rPr lang="en-IN" dirty="0"/>
              <a:t>• </a:t>
            </a:r>
            <a:r>
              <a:rPr lang="en-IN" dirty="0" smtClean="0"/>
              <a:t>Bandwidth consumption</a:t>
            </a:r>
          </a:p>
          <a:p>
            <a:pPr marL="0" indent="0">
              <a:buNone/>
            </a:pPr>
            <a:r>
              <a:rPr lang="en-IN" dirty="0"/>
              <a:t>The data collected by the pay-per-use monitor is processed by a billing</a:t>
            </a:r>
          </a:p>
          <a:p>
            <a:pPr marL="0" indent="0">
              <a:buNone/>
            </a:pPr>
            <a:r>
              <a:rPr lang="en-IN" dirty="0"/>
              <a:t>management system that calculates the payment fees.</a:t>
            </a:r>
          </a:p>
        </p:txBody>
      </p:sp>
    </p:spTree>
    <p:extLst>
      <p:ext uri="{BB962C8B-B14F-4D97-AF65-F5344CB8AC3E}">
        <p14:creationId xmlns:p14="http://schemas.microsoft.com/office/powerpoint/2010/main" val="865146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5" name="TextBox 4"/>
          <p:cNvSpPr txBox="1"/>
          <p:nvPr/>
        </p:nvSpPr>
        <p:spPr>
          <a:xfrm>
            <a:off x="911424" y="2348880"/>
            <a:ext cx="4104456" cy="3416320"/>
          </a:xfrm>
          <a:prstGeom prst="rect">
            <a:avLst/>
          </a:prstGeom>
          <a:noFill/>
        </p:spPr>
        <p:txBody>
          <a:bodyPr wrap="square" rtlCol="0">
            <a:spAutoFit/>
          </a:bodyPr>
          <a:lstStyle/>
          <a:p>
            <a:pPr algn="just"/>
            <a:r>
              <a:rPr lang="en-IN" dirty="0"/>
              <a:t>Cloud consumers that install or lease virtual servers can customize their</a:t>
            </a:r>
          </a:p>
          <a:p>
            <a:pPr algn="just"/>
            <a:r>
              <a:rPr lang="en-IN" dirty="0"/>
              <a:t>environments independently from other cloud consumers that may be using</a:t>
            </a:r>
          </a:p>
          <a:p>
            <a:pPr algn="just"/>
            <a:r>
              <a:rPr lang="en-IN" dirty="0"/>
              <a:t>virtual servers hosted by the same underlying physical server. </a:t>
            </a:r>
            <a:r>
              <a:rPr lang="en-IN" dirty="0" smtClean="0"/>
              <a:t>Figure depicts a </a:t>
            </a:r>
            <a:r>
              <a:rPr lang="en-IN" dirty="0"/>
              <a:t>virtual server that hosts a cloud service being accessed by Cloud Service</a:t>
            </a:r>
          </a:p>
          <a:p>
            <a:pPr algn="just"/>
            <a:r>
              <a:rPr lang="en-IN" dirty="0"/>
              <a:t>Consumer B, while Cloud Service Consumer A accesses the virtual server</a:t>
            </a:r>
          </a:p>
          <a:p>
            <a:pPr algn="just"/>
            <a:r>
              <a:rPr lang="en-IN" dirty="0"/>
              <a:t>directly to perform an administration task.</a:t>
            </a:r>
          </a:p>
        </p:txBody>
      </p:sp>
      <p:pic>
        <p:nvPicPr>
          <p:cNvPr id="6" name="Picture 5"/>
          <p:cNvPicPr>
            <a:picLocks noChangeAspect="1"/>
          </p:cNvPicPr>
          <p:nvPr/>
        </p:nvPicPr>
        <p:blipFill>
          <a:blip r:embed="rId2"/>
          <a:stretch>
            <a:fillRect/>
          </a:stretch>
        </p:blipFill>
        <p:spPr>
          <a:xfrm>
            <a:off x="5735960" y="620688"/>
            <a:ext cx="5197624" cy="5256584"/>
          </a:xfrm>
          <a:prstGeom prst="rect">
            <a:avLst/>
          </a:prstGeom>
        </p:spPr>
      </p:pic>
    </p:spTree>
    <p:extLst>
      <p:ext uri="{BB962C8B-B14F-4D97-AF65-F5344CB8AC3E}">
        <p14:creationId xmlns:p14="http://schemas.microsoft.com/office/powerpoint/2010/main" val="26666458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1627"/>
          </a:xfrm>
        </p:spPr>
        <p:txBody>
          <a:bodyPr/>
          <a:lstStyle/>
          <a:p>
            <a:r>
              <a:rPr lang="en-US" dirty="0" smtClean="0"/>
              <a:t>Example for pay for use monitor</a:t>
            </a:r>
            <a:endParaRPr lang="en-IN" dirty="0"/>
          </a:p>
        </p:txBody>
      </p:sp>
      <p:sp>
        <p:nvSpPr>
          <p:cNvPr id="3" name="Content Placeholder 2"/>
          <p:cNvSpPr>
            <a:spLocks noGrp="1"/>
          </p:cNvSpPr>
          <p:nvPr>
            <p:ph idx="1"/>
          </p:nvPr>
        </p:nvSpPr>
        <p:spPr>
          <a:xfrm>
            <a:off x="838200" y="1196752"/>
            <a:ext cx="10515600" cy="4980211"/>
          </a:xfrm>
        </p:spPr>
        <p:txBody>
          <a:bodyPr>
            <a:normAutofit/>
          </a:bodyPr>
          <a:lstStyle/>
          <a:p>
            <a:pPr marL="0" indent="0" algn="just">
              <a:buNone/>
            </a:pPr>
            <a:r>
              <a:rPr lang="en-IN" dirty="0"/>
              <a:t>A cloud consumer requests the creation of a new instance of a cloud service (1). The IT resource is instantiated and the pay-per-use </a:t>
            </a:r>
            <a:r>
              <a:rPr lang="en-IN" dirty="0" smtClean="0"/>
              <a:t>monitor receives </a:t>
            </a:r>
            <a:r>
              <a:rPr lang="en-IN" dirty="0"/>
              <a:t>a “start” event notification from the resource software (2). The </a:t>
            </a:r>
            <a:r>
              <a:rPr lang="en-IN" dirty="0" smtClean="0"/>
              <a:t>pay-per- use </a:t>
            </a:r>
            <a:r>
              <a:rPr lang="en-IN" dirty="0"/>
              <a:t>monitor stores the value timestamp in the log database (3). The </a:t>
            </a:r>
            <a:r>
              <a:rPr lang="en-IN" dirty="0" smtClean="0"/>
              <a:t>cloud consumer </a:t>
            </a:r>
            <a:r>
              <a:rPr lang="en-IN" dirty="0"/>
              <a:t>later requests that the cloud service instance be stopped (4). The </a:t>
            </a:r>
            <a:r>
              <a:rPr lang="en-IN" dirty="0" smtClean="0"/>
              <a:t>pay-per-use </a:t>
            </a:r>
            <a:r>
              <a:rPr lang="en-IN" dirty="0"/>
              <a:t>monitor receives a “stop” event notification from the resource </a:t>
            </a:r>
            <a:r>
              <a:rPr lang="en-IN" dirty="0" smtClean="0"/>
              <a:t>software(5</a:t>
            </a:r>
            <a:r>
              <a:rPr lang="en-IN" dirty="0"/>
              <a:t>) and stores the value timestamp in the log database (6</a:t>
            </a:r>
            <a:r>
              <a:rPr lang="en-IN" dirty="0" smtClean="0"/>
              <a:t>). Diagram next slide……</a:t>
            </a:r>
            <a:endParaRPr lang="en-IN" dirty="0"/>
          </a:p>
        </p:txBody>
      </p:sp>
    </p:spTree>
    <p:extLst>
      <p:ext uri="{BB962C8B-B14F-4D97-AF65-F5344CB8AC3E}">
        <p14:creationId xmlns:p14="http://schemas.microsoft.com/office/powerpoint/2010/main" val="722315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6280" y="476672"/>
            <a:ext cx="3673624" cy="5584155"/>
          </a:xfrm>
        </p:spPr>
        <p:txBody>
          <a:bodyPr/>
          <a:lstStyle/>
          <a:p>
            <a:endParaRPr lang="en-IN" dirty="0"/>
          </a:p>
        </p:txBody>
      </p:sp>
      <p:pic>
        <p:nvPicPr>
          <p:cNvPr id="5" name="Content Placeholder 4"/>
          <p:cNvPicPr>
            <a:picLocks noGrp="1" noChangeAspect="1"/>
          </p:cNvPicPr>
          <p:nvPr>
            <p:ph idx="1"/>
          </p:nvPr>
        </p:nvPicPr>
        <p:blipFill>
          <a:blip r:embed="rId2"/>
          <a:stretch>
            <a:fillRect/>
          </a:stretch>
        </p:blipFill>
        <p:spPr>
          <a:xfrm>
            <a:off x="4439816" y="548680"/>
            <a:ext cx="3958580" cy="5390951"/>
          </a:xfrm>
          <a:prstGeom prst="rect">
            <a:avLst/>
          </a:prstGeom>
        </p:spPr>
      </p:pic>
      <p:pic>
        <p:nvPicPr>
          <p:cNvPr id="4" name="Picture 3"/>
          <p:cNvPicPr>
            <a:picLocks noChangeAspect="1"/>
          </p:cNvPicPr>
          <p:nvPr/>
        </p:nvPicPr>
        <p:blipFill>
          <a:blip r:embed="rId3"/>
          <a:stretch>
            <a:fillRect/>
          </a:stretch>
        </p:blipFill>
        <p:spPr>
          <a:xfrm>
            <a:off x="335360" y="404664"/>
            <a:ext cx="3960439" cy="5904656"/>
          </a:xfrm>
          <a:prstGeom prst="rect">
            <a:avLst/>
          </a:prstGeom>
        </p:spPr>
      </p:pic>
    </p:spTree>
    <p:extLst>
      <p:ext uri="{BB962C8B-B14F-4D97-AF65-F5344CB8AC3E}">
        <p14:creationId xmlns:p14="http://schemas.microsoft.com/office/powerpoint/2010/main" val="36283900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IN" sz="2800" dirty="0"/>
              <a:t>P</a:t>
            </a:r>
            <a:r>
              <a:rPr lang="en-IN" sz="2800" dirty="0" smtClean="0"/>
              <a:t>ay-per-use </a:t>
            </a:r>
            <a:r>
              <a:rPr lang="en-IN" sz="2800" dirty="0"/>
              <a:t>monitor designed as a monitoring agent that</a:t>
            </a:r>
            <a:br>
              <a:rPr lang="en-IN" sz="2800" dirty="0"/>
            </a:br>
            <a:r>
              <a:rPr lang="en-IN" sz="2800" dirty="0"/>
              <a:t>transparently intercepts and </a:t>
            </a:r>
            <a:r>
              <a:rPr lang="en-IN" sz="2800" dirty="0" err="1"/>
              <a:t>analyzes</a:t>
            </a:r>
            <a:r>
              <a:rPr lang="en-IN" sz="2800" dirty="0"/>
              <a:t> runtime communication with </a:t>
            </a:r>
            <a:r>
              <a:rPr lang="en-IN" sz="2800" dirty="0" smtClean="0"/>
              <a:t>a cloud service</a:t>
            </a:r>
            <a:r>
              <a:rPr lang="en-IN" sz="2800" dirty="0"/>
              <a:t>.</a:t>
            </a:r>
          </a:p>
        </p:txBody>
      </p:sp>
      <p:pic>
        <p:nvPicPr>
          <p:cNvPr id="4" name="Content Placeholder 3"/>
          <p:cNvPicPr>
            <a:picLocks noGrp="1" noChangeAspect="1"/>
          </p:cNvPicPr>
          <p:nvPr>
            <p:ph idx="1"/>
          </p:nvPr>
        </p:nvPicPr>
        <p:blipFill>
          <a:blip r:embed="rId2"/>
          <a:stretch>
            <a:fillRect/>
          </a:stretch>
        </p:blipFill>
        <p:spPr>
          <a:xfrm>
            <a:off x="551384" y="2060848"/>
            <a:ext cx="6496050" cy="3486150"/>
          </a:xfrm>
          <a:prstGeom prst="rect">
            <a:avLst/>
          </a:prstGeom>
        </p:spPr>
      </p:pic>
      <p:sp>
        <p:nvSpPr>
          <p:cNvPr id="5" name="TextBox 4"/>
          <p:cNvSpPr txBox="1"/>
          <p:nvPr/>
        </p:nvSpPr>
        <p:spPr>
          <a:xfrm>
            <a:off x="7536160" y="1628800"/>
            <a:ext cx="4104456" cy="3139321"/>
          </a:xfrm>
          <a:prstGeom prst="rect">
            <a:avLst/>
          </a:prstGeom>
          <a:noFill/>
        </p:spPr>
        <p:txBody>
          <a:bodyPr wrap="square" rtlCol="0">
            <a:spAutoFit/>
          </a:bodyPr>
          <a:lstStyle/>
          <a:p>
            <a:r>
              <a:rPr lang="en-IN" dirty="0"/>
              <a:t>A cloud service consumer sends a request message to the cloud</a:t>
            </a:r>
          </a:p>
          <a:p>
            <a:r>
              <a:rPr lang="en-IN" dirty="0"/>
              <a:t>service (1). The pay-per-use monitor intercepts the message (2), forwards it to</a:t>
            </a:r>
          </a:p>
          <a:p>
            <a:r>
              <a:rPr lang="en-IN" dirty="0"/>
              <a:t>the cloud service (3a), and stores the usage information in accordance with its</a:t>
            </a:r>
          </a:p>
          <a:p>
            <a:r>
              <a:rPr lang="en-IN" dirty="0"/>
              <a:t>monitoring metrics (3b). The cloud service forwards the response messages back</a:t>
            </a:r>
          </a:p>
          <a:p>
            <a:r>
              <a:rPr lang="en-IN" dirty="0"/>
              <a:t>to the cloud service consumer to provide the requested service (4).</a:t>
            </a:r>
          </a:p>
        </p:txBody>
      </p:sp>
    </p:spTree>
    <p:extLst>
      <p:ext uri="{BB962C8B-B14F-4D97-AF65-F5344CB8AC3E}">
        <p14:creationId xmlns:p14="http://schemas.microsoft.com/office/powerpoint/2010/main" val="14080601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Audit Monitor</a:t>
            </a:r>
          </a:p>
        </p:txBody>
      </p:sp>
      <p:sp>
        <p:nvSpPr>
          <p:cNvPr id="3" name="Content Placeholder 2"/>
          <p:cNvSpPr>
            <a:spLocks noGrp="1"/>
          </p:cNvSpPr>
          <p:nvPr>
            <p:ph idx="1"/>
          </p:nvPr>
        </p:nvSpPr>
        <p:spPr/>
        <p:txBody>
          <a:bodyPr>
            <a:normAutofit/>
          </a:bodyPr>
          <a:lstStyle/>
          <a:p>
            <a:pPr algn="just"/>
            <a:r>
              <a:rPr lang="en-IN" dirty="0"/>
              <a:t>The audit monitor mechanism is used to collect audit tracking data for </a:t>
            </a:r>
            <a:r>
              <a:rPr lang="en-IN" dirty="0" smtClean="0"/>
              <a:t>networks and </a:t>
            </a:r>
            <a:r>
              <a:rPr lang="en-IN" dirty="0"/>
              <a:t>IT resources in support of (or dictated by) regulatory and </a:t>
            </a:r>
            <a:r>
              <a:rPr lang="en-IN" dirty="0" smtClean="0"/>
              <a:t>contractual obligations</a:t>
            </a:r>
            <a:r>
              <a:rPr lang="en-IN" dirty="0"/>
              <a:t>. </a:t>
            </a:r>
            <a:r>
              <a:rPr lang="en-IN" dirty="0" smtClean="0"/>
              <a:t>Figure in next slide depicts </a:t>
            </a:r>
            <a:r>
              <a:rPr lang="en-IN" dirty="0"/>
              <a:t>an audit monitor implemented as a </a:t>
            </a:r>
            <a:r>
              <a:rPr lang="en-IN" dirty="0" smtClean="0"/>
              <a:t>monitoring agent </a:t>
            </a:r>
            <a:r>
              <a:rPr lang="en-IN" dirty="0"/>
              <a:t>that intercepts “login” requests and stores the requestor’s </a:t>
            </a:r>
            <a:r>
              <a:rPr lang="en-IN" dirty="0" smtClean="0"/>
              <a:t>security credentials</a:t>
            </a:r>
            <a:r>
              <a:rPr lang="en-IN" dirty="0"/>
              <a:t>, as well as both failed and successful login attempts, in a log </a:t>
            </a:r>
            <a:r>
              <a:rPr lang="en-IN" dirty="0" smtClean="0"/>
              <a:t>database for </a:t>
            </a:r>
            <a:r>
              <a:rPr lang="en-IN" dirty="0"/>
              <a:t>future audit reporting purposes.</a:t>
            </a:r>
          </a:p>
        </p:txBody>
      </p:sp>
    </p:spTree>
    <p:extLst>
      <p:ext uri="{BB962C8B-B14F-4D97-AF65-F5344CB8AC3E}">
        <p14:creationId xmlns:p14="http://schemas.microsoft.com/office/powerpoint/2010/main" val="30829997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2064" y="365125"/>
            <a:ext cx="4681736" cy="5440139"/>
          </a:xfrm>
        </p:spPr>
        <p:txBody>
          <a:bodyPr>
            <a:noAutofit/>
          </a:bodyPr>
          <a:lstStyle/>
          <a:p>
            <a:pPr algn="just"/>
            <a:r>
              <a:rPr lang="en-IN" sz="2000" dirty="0"/>
              <a:t>A cloud service consumer requests access to a cloud service by</a:t>
            </a:r>
            <a:br>
              <a:rPr lang="en-IN" sz="2000" dirty="0"/>
            </a:br>
            <a:r>
              <a:rPr lang="en-IN" sz="2000" dirty="0"/>
              <a:t>sending a login request message with security credentials (1). The audit </a:t>
            </a:r>
            <a:r>
              <a:rPr lang="en-IN" sz="2000" dirty="0" smtClean="0"/>
              <a:t>monitor intercepts </a:t>
            </a:r>
            <a:r>
              <a:rPr lang="en-IN" sz="2000" dirty="0"/>
              <a:t>the message (2) and forwards it to the authentication service (3). </a:t>
            </a:r>
            <a:r>
              <a:rPr lang="en-IN" sz="2000" dirty="0" smtClean="0"/>
              <a:t>The authentication </a:t>
            </a:r>
            <a:r>
              <a:rPr lang="en-IN" sz="2000" dirty="0"/>
              <a:t>service processes the security credentials. A response message is</a:t>
            </a:r>
            <a:br>
              <a:rPr lang="en-IN" sz="2000" dirty="0"/>
            </a:br>
            <a:r>
              <a:rPr lang="en-IN" sz="2000" dirty="0"/>
              <a:t>generated for the cloud service consumer, in addition to the results from the</a:t>
            </a:r>
            <a:br>
              <a:rPr lang="en-IN" sz="2000" dirty="0"/>
            </a:br>
            <a:r>
              <a:rPr lang="en-IN" sz="2000" dirty="0"/>
              <a:t>login attempt (4). The audit monitor intercepts the response message and stores</a:t>
            </a:r>
            <a:br>
              <a:rPr lang="en-IN" sz="2000" dirty="0"/>
            </a:br>
            <a:r>
              <a:rPr lang="en-IN" sz="2000" dirty="0"/>
              <a:t>the entire collected login event details in the log database, as per the</a:t>
            </a:r>
            <a:br>
              <a:rPr lang="en-IN" sz="2000" dirty="0"/>
            </a:br>
            <a:r>
              <a:rPr lang="en-IN" sz="2000" dirty="0"/>
              <a:t>organization’s audit policy requirements (5). Access has been granted, and a</a:t>
            </a:r>
            <a:br>
              <a:rPr lang="en-IN" sz="2000" dirty="0"/>
            </a:br>
            <a:r>
              <a:rPr lang="en-IN" sz="2000" dirty="0" smtClean="0"/>
              <a:t>response </a:t>
            </a:r>
            <a:r>
              <a:rPr lang="en-IN" sz="2000" dirty="0"/>
              <a:t>is sent back to the cloud service consumer (6).</a:t>
            </a:r>
          </a:p>
        </p:txBody>
      </p:sp>
      <p:pic>
        <p:nvPicPr>
          <p:cNvPr id="4" name="Content Placeholder 3"/>
          <p:cNvPicPr>
            <a:picLocks noGrp="1" noChangeAspect="1"/>
          </p:cNvPicPr>
          <p:nvPr>
            <p:ph idx="1"/>
          </p:nvPr>
        </p:nvPicPr>
        <p:blipFill>
          <a:blip r:embed="rId2"/>
          <a:stretch>
            <a:fillRect/>
          </a:stretch>
        </p:blipFill>
        <p:spPr>
          <a:xfrm>
            <a:off x="335360" y="332656"/>
            <a:ext cx="5688632" cy="4871070"/>
          </a:xfrm>
          <a:prstGeom prst="rect">
            <a:avLst/>
          </a:prstGeom>
        </p:spPr>
      </p:pic>
    </p:spTree>
    <p:extLst>
      <p:ext uri="{BB962C8B-B14F-4D97-AF65-F5344CB8AC3E}">
        <p14:creationId xmlns:p14="http://schemas.microsoft.com/office/powerpoint/2010/main" val="26261454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Failover </a:t>
            </a:r>
            <a:r>
              <a:rPr lang="en-IN" dirty="0" smtClean="0"/>
              <a:t>System (Only Introduction)</a:t>
            </a:r>
            <a:endParaRPr lang="en-IN" dirty="0"/>
          </a:p>
        </p:txBody>
      </p:sp>
      <p:sp>
        <p:nvSpPr>
          <p:cNvPr id="3" name="Content Placeholder 2"/>
          <p:cNvSpPr>
            <a:spLocks noGrp="1"/>
          </p:cNvSpPr>
          <p:nvPr>
            <p:ph idx="1"/>
          </p:nvPr>
        </p:nvSpPr>
        <p:spPr/>
        <p:txBody>
          <a:bodyPr>
            <a:normAutofit/>
          </a:bodyPr>
          <a:lstStyle/>
          <a:p>
            <a:pPr algn="just"/>
            <a:r>
              <a:rPr lang="en-IN" dirty="0"/>
              <a:t>The failover system mechanism is used to increase the reliability and </a:t>
            </a:r>
            <a:r>
              <a:rPr lang="en-IN" dirty="0" smtClean="0"/>
              <a:t>availability of </a:t>
            </a:r>
            <a:r>
              <a:rPr lang="en-IN" dirty="0"/>
              <a:t>IT resources by using established clustering technology to provide </a:t>
            </a:r>
            <a:r>
              <a:rPr lang="en-IN" dirty="0" smtClean="0"/>
              <a:t>redundant implementations</a:t>
            </a:r>
            <a:r>
              <a:rPr lang="en-IN" dirty="0"/>
              <a:t>. A failover system is configured to automatically switch over </a:t>
            </a:r>
            <a:r>
              <a:rPr lang="en-IN" dirty="0" smtClean="0"/>
              <a:t>to a </a:t>
            </a:r>
            <a:r>
              <a:rPr lang="en-IN" dirty="0"/>
              <a:t>redundant or standby IT resource instance whenever the currently active </a:t>
            </a:r>
            <a:r>
              <a:rPr lang="en-IN" dirty="0" smtClean="0"/>
              <a:t>IT resource </a:t>
            </a:r>
            <a:r>
              <a:rPr lang="en-IN" dirty="0"/>
              <a:t>becomes unavailable.</a:t>
            </a:r>
          </a:p>
          <a:p>
            <a:pPr algn="just"/>
            <a:r>
              <a:rPr lang="en-IN" dirty="0"/>
              <a:t>Failover systems are commonly used for mission-critical programs and </a:t>
            </a:r>
            <a:r>
              <a:rPr lang="en-IN" dirty="0" smtClean="0"/>
              <a:t>reusable services </a:t>
            </a:r>
            <a:r>
              <a:rPr lang="en-IN" dirty="0"/>
              <a:t>that can introduce a single point of failure for multiple applications.</a:t>
            </a:r>
          </a:p>
        </p:txBody>
      </p:sp>
    </p:spTree>
    <p:extLst>
      <p:ext uri="{BB962C8B-B14F-4D97-AF65-F5344CB8AC3E}">
        <p14:creationId xmlns:p14="http://schemas.microsoft.com/office/powerpoint/2010/main" val="1466228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5053</Words>
  <Application>Microsoft Office PowerPoint</Application>
  <PresentationFormat>Widescreen</PresentationFormat>
  <Paragraphs>275</Paragraphs>
  <Slides>95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Times New Roman</vt:lpstr>
      <vt:lpstr>Wingdings</vt:lpstr>
      <vt:lpstr>Office Theme</vt:lpstr>
      <vt:lpstr>Unit-III</vt:lpstr>
      <vt:lpstr>Logical Network Perimeter</vt:lpstr>
      <vt:lpstr>This mechanism can be implemented to: </vt:lpstr>
      <vt:lpstr>Placement of the VPN 177</vt:lpstr>
      <vt:lpstr>Another Case: A logical network layout is established through a set of logical network perimeters using various firewalls and virtual networks.</vt:lpstr>
      <vt:lpstr>PowerPoint Presentation</vt:lpstr>
      <vt:lpstr>Virtual Server</vt:lpstr>
      <vt:lpstr>PowerPoint Presentation</vt:lpstr>
      <vt:lpstr>PowerPoint Presentation</vt:lpstr>
      <vt:lpstr>VIM</vt:lpstr>
      <vt:lpstr>Cloud Consumer and Cloud Infrastructure</vt:lpstr>
      <vt:lpstr>PowerPoint Presentation</vt:lpstr>
      <vt:lpstr>PowerPoint Presentation</vt:lpstr>
      <vt:lpstr>Cloud Storage Device</vt:lpstr>
      <vt:lpstr>PowerPoint Presentation</vt:lpstr>
      <vt:lpstr>Cloud Storage Levels</vt:lpstr>
      <vt:lpstr>PowerPoint Presentation</vt:lpstr>
      <vt:lpstr>PowerPoint Presentation</vt:lpstr>
      <vt:lpstr>PowerPoint Presentation</vt:lpstr>
      <vt:lpstr>Work of the VIM</vt:lpstr>
      <vt:lpstr>PowerPoint Presentation</vt:lpstr>
      <vt:lpstr>PowerPoint Presentation</vt:lpstr>
      <vt:lpstr>PowerPoint Presentation</vt:lpstr>
      <vt:lpstr>Cloud consumer and administration portal</vt:lpstr>
      <vt:lpstr>PowerPoint Presentation</vt:lpstr>
      <vt:lpstr>Cloud Usage Monitor</vt:lpstr>
      <vt:lpstr>Monitoring agent</vt:lpstr>
      <vt:lpstr>PowerPoint Presentation</vt:lpstr>
      <vt:lpstr>Resource Agent</vt:lpstr>
      <vt:lpstr>The resource agent is actively monitoring a virtual server and detects an increase in usage (1). The resource agent receives a notification from the underlying resource management program that the virtual server is being scaled up and stores the collected usage data in a log database, as per its monitoring metrics (2).</vt:lpstr>
      <vt:lpstr>Polling Agent</vt:lpstr>
      <vt:lpstr>A polling agent monitors the status of a cloud service hosted by a virtual server by sending periodic polling request messages and receiving polling response messages that report usage status “A” after a number of polling cycles, until it receives a usage status of “B” (1), upon which the polling agent records the new usage status in the log database (2).</vt:lpstr>
      <vt:lpstr>Resource Replication</vt:lpstr>
      <vt:lpstr>PowerPoint Presentation</vt:lpstr>
      <vt:lpstr>An example:A high-availability virtual server is running in Data Center A. VIM instances in Data Centers A and B are executing a coordination function that allows detection of failure conditions. Stored VM images are replicated between data centers as a result of the high-availability architecture.</vt:lpstr>
      <vt:lpstr>PowerPoint Presentation</vt:lpstr>
      <vt:lpstr>Case 2:The virtual server becomes unavailable in Data Center A. The VIM in Data Center B detects the failure condition and starts to reallocate the high- availability server from Data Center A to Data Center B.</vt:lpstr>
      <vt:lpstr>PowerPoint Presentation</vt:lpstr>
      <vt:lpstr>Case 3: A new instance of the virtual server is created and made available in Data Center B.</vt:lpstr>
      <vt:lpstr>PowerPoint Presentation</vt:lpstr>
      <vt:lpstr>Ready-Made Environment</vt:lpstr>
      <vt:lpstr>A cloud consumer accesses a ready-made environment hosted on a virtual server.</vt:lpstr>
      <vt:lpstr>PowerPoint Presentation</vt:lpstr>
      <vt:lpstr>Automated Scaling Listener</vt:lpstr>
      <vt:lpstr>PowerPoint Presentation</vt:lpstr>
      <vt:lpstr>PowerPoint Presentation</vt:lpstr>
      <vt:lpstr>Load Balancer</vt:lpstr>
      <vt:lpstr>PowerPoint Presentation</vt:lpstr>
      <vt:lpstr>PowerPoint Presentation</vt:lpstr>
      <vt:lpstr>PowerPoint Presentation</vt:lpstr>
      <vt:lpstr>SLA and SLA Monitoring 413</vt:lpstr>
      <vt:lpstr>Conditions of over provision and under provisioning</vt:lpstr>
      <vt:lpstr>PowerPoint Presentation</vt:lpstr>
      <vt:lpstr>TRADITIONAL APPROACHES TO SLO MANAGEMENT</vt:lpstr>
      <vt:lpstr>Admission Control</vt:lpstr>
      <vt:lpstr>Request-based admission control algorithms reject new requests if the servers are running to their capacity. The disadvantage with this approach is that a client’s session may consist of multiple requests that are not necessarily unrelated. session-based admission control mechanisms try to ensure that longer sessions are completed and any new sessions are rejected. Accordingly, once a session is admitted into the server, all future requests belonging to that session are admitted as well, even though new sessions are rejected by the system.   Furthermore, the decision to reject a request can depend on the type of user making the request or the nature of the request being made. For example, a new request or a new session initiated by a high-priority user may be admitted while the requests from low- priority users are rejected. Similarly, requests that are likely to consume more system resources can be rejected during overload situations. Such admission control mechanisms are called QoS-aware control mechanisms.    </vt:lpstr>
      <vt:lpstr>TYPES OF SLA</vt:lpstr>
      <vt:lpstr>Infrastructure SLA.</vt:lpstr>
      <vt:lpstr>Application SLA</vt:lpstr>
      <vt:lpstr>LIFE CYCLE OF SLA 453</vt:lpstr>
      <vt:lpstr>PowerPoint Presentation</vt:lpstr>
      <vt:lpstr>PowerPoint Presentation</vt:lpstr>
      <vt:lpstr>PowerPoint Presentation</vt:lpstr>
      <vt:lpstr>SLA MANAGEMENT IN CLOUD</vt:lpstr>
      <vt:lpstr>Feasibility Analysis</vt:lpstr>
      <vt:lpstr>On-Boarding of Application</vt:lpstr>
      <vt:lpstr>On-Boarding of Application: Operational Policies</vt:lpstr>
      <vt:lpstr>Preproduction</vt:lpstr>
      <vt:lpstr>Production</vt:lpstr>
      <vt:lpstr>Termination</vt:lpstr>
      <vt:lpstr>PowerPoint Presentation</vt:lpstr>
      <vt:lpstr>PowerPoint Presentation</vt:lpstr>
      <vt:lpstr>PowerPoint Presentation</vt:lpstr>
      <vt:lpstr>AUTOMATED POLICY-BASED MANAGEMENT</vt:lpstr>
      <vt:lpstr>Some of the parameters often used to prioritize action and perform resource contention resolution are:</vt:lpstr>
      <vt:lpstr>PowerPoint Presentation</vt:lpstr>
      <vt:lpstr>Importance of optimization in the policy-based management system.</vt:lpstr>
      <vt:lpstr>PowerPoint Presentation</vt:lpstr>
      <vt:lpstr>PowerPoint Presentation</vt:lpstr>
      <vt:lpstr>PowerPoint Presentation</vt:lpstr>
      <vt:lpstr>SLA Monitor</vt:lpstr>
      <vt:lpstr>PowerPoint Presentation</vt:lpstr>
      <vt:lpstr>PowerPoint Presentation</vt:lpstr>
      <vt:lpstr>Another case study</vt:lpstr>
      <vt:lpstr>Audit Monitor</vt:lpstr>
      <vt:lpstr>PowerPoint Presentation</vt:lpstr>
      <vt:lpstr>At timestamp = t1, the physical host server has failed and becomes unavailable (1). The SLA monitoring agent captures a VM_unreachable event that is generated for each virtual server in the failed host server (2a). The SLA monitor polling agent stops receiving responses from the host server and issues PS_timeout events (2b). At timestamp = t2, the SLA monitoring agent captures a VM_failure event that is generated for each of the failed host server’s three virtual servers (3a). The SLA monitor polling agent starts to issue PS_unavailable events after three successive PS_timeout events at timestamp = t3 (3b).</vt:lpstr>
      <vt:lpstr>The host server becomes operational at timestamp = t4 (4). The SLA monitor polling agent receives responses from the physical server and issues PS_reachable events at timestamp = t5 (5a). At timestamp = t6, the SLA monitoring agent captures a VM_reachable event that is generated for each virtual server (5b). The SLA management system calculates the unavailability period that affected all of the virtual servers as t6 – t2.</vt:lpstr>
      <vt:lpstr>Pay-Per-Use Monitor</vt:lpstr>
      <vt:lpstr>Example for pay for use monitor</vt:lpstr>
      <vt:lpstr>PowerPoint Presentation</vt:lpstr>
      <vt:lpstr>Pay-per-use monitor designed as a monitoring agent that transparently intercepts and analyzes runtime communication with a cloud service.</vt:lpstr>
      <vt:lpstr>Audit Monitor</vt:lpstr>
      <vt:lpstr>A cloud service consumer requests access to a cloud service by sending a login request message with security credentials (1). The audit monitor intercepts the message (2) and forwards it to the authentication service (3). The authentication service processes the security credentials. A response message is generated for the cloud service consumer, in addition to the results from the login attempt (4). The audit monitor intercepts the response message and stores the entire collected login event details in the log database, as per the organization’s audit policy requirements (5). Access has been granted, and a response is sent back to the cloud service consumer (6).</vt:lpstr>
      <vt:lpstr>Failover System (Only Introduction)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Unit-III</dc:title>
  <dc:creator>vivek</dc:creator>
  <cp:lastModifiedBy>vivek</cp:lastModifiedBy>
  <cp:revision>82</cp:revision>
  <dcterms:created xsi:type="dcterms:W3CDTF">2021-02-08T06:18:03Z</dcterms:created>
  <dcterms:modified xsi:type="dcterms:W3CDTF">2022-02-28T04:11:22Z</dcterms:modified>
</cp:coreProperties>
</file>